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media/image17.jpg" ContentType="image/jpg"/>
  <Override PartName="/ppt/notesSlides/notesSlide19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6"/>
  </p:notesMasterIdLst>
  <p:sldIdLst>
    <p:sldId id="274" r:id="rId2"/>
    <p:sldId id="1856" r:id="rId3"/>
    <p:sldId id="297" r:id="rId4"/>
    <p:sldId id="1845" r:id="rId5"/>
    <p:sldId id="465" r:id="rId6"/>
    <p:sldId id="1864" r:id="rId7"/>
    <p:sldId id="1848" r:id="rId8"/>
    <p:sldId id="396" r:id="rId9"/>
    <p:sldId id="1846" r:id="rId10"/>
    <p:sldId id="397" r:id="rId11"/>
    <p:sldId id="1849" r:id="rId12"/>
    <p:sldId id="1850" r:id="rId13"/>
    <p:sldId id="1851" r:id="rId14"/>
    <p:sldId id="1847" r:id="rId15"/>
    <p:sldId id="1857" r:id="rId16"/>
    <p:sldId id="398" r:id="rId17"/>
    <p:sldId id="399" r:id="rId18"/>
    <p:sldId id="400" r:id="rId19"/>
    <p:sldId id="402" r:id="rId20"/>
    <p:sldId id="1863" r:id="rId21"/>
    <p:sldId id="411" r:id="rId22"/>
    <p:sldId id="409" r:id="rId23"/>
    <p:sldId id="412" r:id="rId24"/>
    <p:sldId id="413" r:id="rId25"/>
    <p:sldId id="404" r:id="rId26"/>
    <p:sldId id="1862" r:id="rId27"/>
    <p:sldId id="405" r:id="rId28"/>
    <p:sldId id="406" r:id="rId29"/>
    <p:sldId id="407" r:id="rId30"/>
    <p:sldId id="410" r:id="rId31"/>
    <p:sldId id="263" r:id="rId32"/>
    <p:sldId id="394" r:id="rId33"/>
    <p:sldId id="1861" r:id="rId34"/>
    <p:sldId id="492" r:id="rId35"/>
    <p:sldId id="1842" r:id="rId36"/>
    <p:sldId id="1853" r:id="rId37"/>
    <p:sldId id="511" r:id="rId38"/>
    <p:sldId id="513" r:id="rId39"/>
    <p:sldId id="1854" r:id="rId40"/>
    <p:sldId id="512" r:id="rId41"/>
    <p:sldId id="510" r:id="rId42"/>
    <p:sldId id="514" r:id="rId43"/>
    <p:sldId id="507" r:id="rId44"/>
    <p:sldId id="1855" r:id="rId45"/>
    <p:sldId id="494" r:id="rId46"/>
    <p:sldId id="496" r:id="rId47"/>
    <p:sldId id="497" r:id="rId48"/>
    <p:sldId id="506" r:id="rId49"/>
    <p:sldId id="516" r:id="rId50"/>
    <p:sldId id="517" r:id="rId51"/>
    <p:sldId id="508" r:id="rId52"/>
    <p:sldId id="509" r:id="rId53"/>
    <p:sldId id="495" r:id="rId54"/>
    <p:sldId id="518" r:id="rId55"/>
    <p:sldId id="519" r:id="rId56"/>
    <p:sldId id="493" r:id="rId57"/>
    <p:sldId id="1865" r:id="rId58"/>
    <p:sldId id="1833" r:id="rId59"/>
    <p:sldId id="1834" r:id="rId60"/>
    <p:sldId id="1860" r:id="rId61"/>
    <p:sldId id="1859" r:id="rId62"/>
    <p:sldId id="1858" r:id="rId63"/>
    <p:sldId id="1866" r:id="rId64"/>
    <p:sldId id="1835" r:id="rId65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0000"/>
    <a:srgbClr val="99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3" autoAdjust="0"/>
    <p:restoredTop sz="94627" autoAdjust="0"/>
  </p:normalViewPr>
  <p:slideViewPr>
    <p:cSldViewPr>
      <p:cViewPr varScale="1">
        <p:scale>
          <a:sx n="118" d="100"/>
          <a:sy n="118" d="100"/>
        </p:scale>
        <p:origin x="610" y="8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5683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1259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明智 高" userId="13106cc9a47d8e8b" providerId="LiveId" clId="{6D7F08A8-C920-43BD-A87F-63D0E9E770FD}"/>
    <pc:docChg chg="delSld">
      <pc:chgData name="明智 高" userId="13106cc9a47d8e8b" providerId="LiveId" clId="{6D7F08A8-C920-43BD-A87F-63D0E9E770FD}" dt="2021-08-18T06:42:10.238" v="0" actId="47"/>
      <pc:docMkLst>
        <pc:docMk/>
      </pc:docMkLst>
      <pc:sldChg chg="del">
        <pc:chgData name="明智 高" userId="13106cc9a47d8e8b" providerId="LiveId" clId="{6D7F08A8-C920-43BD-A87F-63D0E9E770FD}" dt="2021-08-18T06:42:10.238" v="0" actId="47"/>
        <pc:sldMkLst>
          <pc:docMk/>
          <pc:sldMk cId="3781843441" sldId="257"/>
        </pc:sldMkLst>
      </pc:sldChg>
      <pc:sldChg chg="del">
        <pc:chgData name="明智 高" userId="13106cc9a47d8e8b" providerId="LiveId" clId="{6D7F08A8-C920-43BD-A87F-63D0E9E770FD}" dt="2021-08-18T06:42:10.238" v="0" actId="47"/>
        <pc:sldMkLst>
          <pc:docMk/>
          <pc:sldMk cId="3907113685" sldId="258"/>
        </pc:sldMkLst>
      </pc:sldChg>
      <pc:sldChg chg="del">
        <pc:chgData name="明智 高" userId="13106cc9a47d8e8b" providerId="LiveId" clId="{6D7F08A8-C920-43BD-A87F-63D0E9E770FD}" dt="2021-08-18T06:42:10.238" v="0" actId="47"/>
        <pc:sldMkLst>
          <pc:docMk/>
          <pc:sldMk cId="3853189627" sldId="259"/>
        </pc:sldMkLst>
      </pc:sldChg>
      <pc:sldChg chg="del">
        <pc:chgData name="明智 高" userId="13106cc9a47d8e8b" providerId="LiveId" clId="{6D7F08A8-C920-43BD-A87F-63D0E9E770FD}" dt="2021-08-18T06:42:10.238" v="0" actId="47"/>
        <pc:sldMkLst>
          <pc:docMk/>
          <pc:sldMk cId="1459335753" sldId="260"/>
        </pc:sldMkLst>
      </pc:sldChg>
      <pc:sldChg chg="del">
        <pc:chgData name="明智 高" userId="13106cc9a47d8e8b" providerId="LiveId" clId="{6D7F08A8-C920-43BD-A87F-63D0E9E770FD}" dt="2021-08-18T06:42:10.238" v="0" actId="47"/>
        <pc:sldMkLst>
          <pc:docMk/>
          <pc:sldMk cId="1623818614" sldId="261"/>
        </pc:sldMkLst>
      </pc:sldChg>
      <pc:sldChg chg="del">
        <pc:chgData name="明智 高" userId="13106cc9a47d8e8b" providerId="LiveId" clId="{6D7F08A8-C920-43BD-A87F-63D0E9E770FD}" dt="2021-08-18T06:42:10.238" v="0" actId="47"/>
        <pc:sldMkLst>
          <pc:docMk/>
          <pc:sldMk cId="2605656822" sldId="262"/>
        </pc:sldMkLst>
      </pc:sldChg>
      <pc:sldChg chg="del">
        <pc:chgData name="明智 高" userId="13106cc9a47d8e8b" providerId="LiveId" clId="{6D7F08A8-C920-43BD-A87F-63D0E9E770FD}" dt="2021-08-18T06:42:10.238" v="0" actId="47"/>
        <pc:sldMkLst>
          <pc:docMk/>
          <pc:sldMk cId="3476767311" sldId="264"/>
        </pc:sldMkLst>
      </pc:sldChg>
      <pc:sldChg chg="del">
        <pc:chgData name="明智 高" userId="13106cc9a47d8e8b" providerId="LiveId" clId="{6D7F08A8-C920-43BD-A87F-63D0E9E770FD}" dt="2021-08-18T06:42:10.238" v="0" actId="47"/>
        <pc:sldMkLst>
          <pc:docMk/>
          <pc:sldMk cId="3233816650" sldId="275"/>
        </pc:sldMkLst>
      </pc:sldChg>
      <pc:sldChg chg="del">
        <pc:chgData name="明智 高" userId="13106cc9a47d8e8b" providerId="LiveId" clId="{6D7F08A8-C920-43BD-A87F-63D0E9E770FD}" dt="2021-08-18T06:42:10.238" v="0" actId="47"/>
        <pc:sldMkLst>
          <pc:docMk/>
          <pc:sldMk cId="895059708" sldId="284"/>
        </pc:sldMkLst>
      </pc:sldChg>
      <pc:sldChg chg="del">
        <pc:chgData name="明智 高" userId="13106cc9a47d8e8b" providerId="LiveId" clId="{6D7F08A8-C920-43BD-A87F-63D0E9E770FD}" dt="2021-08-18T06:42:10.238" v="0" actId="47"/>
        <pc:sldMkLst>
          <pc:docMk/>
          <pc:sldMk cId="830084596" sldId="498"/>
        </pc:sldMkLst>
      </pc:sldChg>
      <pc:sldChg chg="del">
        <pc:chgData name="明智 高" userId="13106cc9a47d8e8b" providerId="LiveId" clId="{6D7F08A8-C920-43BD-A87F-63D0E9E770FD}" dt="2021-08-18T06:42:10.238" v="0" actId="47"/>
        <pc:sldMkLst>
          <pc:docMk/>
          <pc:sldMk cId="1993231422" sldId="499"/>
        </pc:sldMkLst>
      </pc:sldChg>
      <pc:sldChg chg="del">
        <pc:chgData name="明智 高" userId="13106cc9a47d8e8b" providerId="LiveId" clId="{6D7F08A8-C920-43BD-A87F-63D0E9E770FD}" dt="2021-08-18T06:42:10.238" v="0" actId="47"/>
        <pc:sldMkLst>
          <pc:docMk/>
          <pc:sldMk cId="2408906297" sldId="500"/>
        </pc:sldMkLst>
      </pc:sldChg>
      <pc:sldChg chg="del">
        <pc:chgData name="明智 高" userId="13106cc9a47d8e8b" providerId="LiveId" clId="{6D7F08A8-C920-43BD-A87F-63D0E9E770FD}" dt="2021-08-18T06:42:10.238" v="0" actId="47"/>
        <pc:sldMkLst>
          <pc:docMk/>
          <pc:sldMk cId="1455817659" sldId="501"/>
        </pc:sldMkLst>
      </pc:sldChg>
      <pc:sldChg chg="del">
        <pc:chgData name="明智 高" userId="13106cc9a47d8e8b" providerId="LiveId" clId="{6D7F08A8-C920-43BD-A87F-63D0E9E770FD}" dt="2021-08-18T06:42:10.238" v="0" actId="47"/>
        <pc:sldMkLst>
          <pc:docMk/>
          <pc:sldMk cId="3181939632" sldId="502"/>
        </pc:sldMkLst>
      </pc:sldChg>
      <pc:sldChg chg="del">
        <pc:chgData name="明智 高" userId="13106cc9a47d8e8b" providerId="LiveId" clId="{6D7F08A8-C920-43BD-A87F-63D0E9E770FD}" dt="2021-08-18T06:42:10.238" v="0" actId="47"/>
        <pc:sldMkLst>
          <pc:docMk/>
          <pc:sldMk cId="2533439064" sldId="503"/>
        </pc:sldMkLst>
      </pc:sldChg>
      <pc:sldChg chg="del">
        <pc:chgData name="明智 高" userId="13106cc9a47d8e8b" providerId="LiveId" clId="{6D7F08A8-C920-43BD-A87F-63D0E9E770FD}" dt="2021-08-18T06:42:10.238" v="0" actId="47"/>
        <pc:sldMkLst>
          <pc:docMk/>
          <pc:sldMk cId="3674419381" sldId="504"/>
        </pc:sldMkLst>
      </pc:sldChg>
      <pc:sldChg chg="del">
        <pc:chgData name="明智 高" userId="13106cc9a47d8e8b" providerId="LiveId" clId="{6D7F08A8-C920-43BD-A87F-63D0E9E770FD}" dt="2021-08-18T06:42:10.238" v="0" actId="47"/>
        <pc:sldMkLst>
          <pc:docMk/>
          <pc:sldMk cId="3760453900" sldId="505"/>
        </pc:sldMkLst>
      </pc:sldChg>
      <pc:sldChg chg="del">
        <pc:chgData name="明智 高" userId="13106cc9a47d8e8b" providerId="LiveId" clId="{6D7F08A8-C920-43BD-A87F-63D0E9E770FD}" dt="2021-08-18T06:42:10.238" v="0" actId="47"/>
        <pc:sldMkLst>
          <pc:docMk/>
          <pc:sldMk cId="3708567618" sldId="520"/>
        </pc:sldMkLst>
      </pc:sldChg>
      <pc:sldChg chg="del">
        <pc:chgData name="明智 高" userId="13106cc9a47d8e8b" providerId="LiveId" clId="{6D7F08A8-C920-43BD-A87F-63D0E9E770FD}" dt="2021-08-18T06:42:10.238" v="0" actId="47"/>
        <pc:sldMkLst>
          <pc:docMk/>
          <pc:sldMk cId="2098428654" sldId="521"/>
        </pc:sldMkLst>
      </pc:sldChg>
      <pc:sldChg chg="del">
        <pc:chgData name="明智 高" userId="13106cc9a47d8e8b" providerId="LiveId" clId="{6D7F08A8-C920-43BD-A87F-63D0E9E770FD}" dt="2021-08-18T06:42:10.238" v="0" actId="47"/>
        <pc:sldMkLst>
          <pc:docMk/>
          <pc:sldMk cId="1489575347" sldId="1836"/>
        </pc:sldMkLst>
      </pc:sldChg>
      <pc:sldChg chg="del">
        <pc:chgData name="明智 高" userId="13106cc9a47d8e8b" providerId="LiveId" clId="{6D7F08A8-C920-43BD-A87F-63D0E9E770FD}" dt="2021-08-18T06:42:10.238" v="0" actId="47"/>
        <pc:sldMkLst>
          <pc:docMk/>
          <pc:sldMk cId="2694320820" sldId="1837"/>
        </pc:sldMkLst>
      </pc:sldChg>
      <pc:sldChg chg="del">
        <pc:chgData name="明智 高" userId="13106cc9a47d8e8b" providerId="LiveId" clId="{6D7F08A8-C920-43BD-A87F-63D0E9E770FD}" dt="2021-08-18T06:42:10.238" v="0" actId="47"/>
        <pc:sldMkLst>
          <pc:docMk/>
          <pc:sldMk cId="3290137521" sldId="1838"/>
        </pc:sldMkLst>
      </pc:sldChg>
      <pc:sldChg chg="del">
        <pc:chgData name="明智 高" userId="13106cc9a47d8e8b" providerId="LiveId" clId="{6D7F08A8-C920-43BD-A87F-63D0E9E770FD}" dt="2021-08-18T06:42:10.238" v="0" actId="47"/>
        <pc:sldMkLst>
          <pc:docMk/>
          <pc:sldMk cId="1637797398" sldId="1839"/>
        </pc:sldMkLst>
      </pc:sldChg>
      <pc:sldChg chg="del">
        <pc:chgData name="明智 高" userId="13106cc9a47d8e8b" providerId="LiveId" clId="{6D7F08A8-C920-43BD-A87F-63D0E9E770FD}" dt="2021-08-18T06:42:10.238" v="0" actId="47"/>
        <pc:sldMkLst>
          <pc:docMk/>
          <pc:sldMk cId="2658619352" sldId="1840"/>
        </pc:sldMkLst>
      </pc:sldChg>
      <pc:sldChg chg="del">
        <pc:chgData name="明智 高" userId="13106cc9a47d8e8b" providerId="LiveId" clId="{6D7F08A8-C920-43BD-A87F-63D0E9E770FD}" dt="2021-08-18T06:42:10.238" v="0" actId="47"/>
        <pc:sldMkLst>
          <pc:docMk/>
          <pc:sldMk cId="3825919877" sldId="1841"/>
        </pc:sldMkLst>
      </pc:sldChg>
      <pc:sldChg chg="del">
        <pc:chgData name="明智 高" userId="13106cc9a47d8e8b" providerId="LiveId" clId="{6D7F08A8-C920-43BD-A87F-63D0E9E770FD}" dt="2021-08-18T06:42:10.238" v="0" actId="47"/>
        <pc:sldMkLst>
          <pc:docMk/>
          <pc:sldMk cId="2512923907" sldId="1852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CCC4F8-14E4-48F4-AE16-440A3B55D8C0}" type="datetimeFigureOut">
              <a:rPr lang="zh-TW" altLang="en-US" smtClean="0"/>
              <a:t>2021/8/18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E367FD-853E-471E-AF18-53D5E275BDC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441009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投影片圖像版面配置區 1">
            <a:extLst>
              <a:ext uri="{FF2B5EF4-FFF2-40B4-BE49-F238E27FC236}">
                <a16:creationId xmlns:a16="http://schemas.microsoft.com/office/drawing/2014/main" id="{67D7500D-C4D4-419B-8BA0-A7D4D1EEEA0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備忘稿版面配置區 2">
            <a:extLst>
              <a:ext uri="{FF2B5EF4-FFF2-40B4-BE49-F238E27FC236}">
                <a16:creationId xmlns:a16="http://schemas.microsoft.com/office/drawing/2014/main" id="{35D67D7E-4630-4A50-81DF-A6E0359CC4A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TW" altLang="en-US"/>
          </a:p>
        </p:txBody>
      </p:sp>
      <p:sp>
        <p:nvSpPr>
          <p:cNvPr id="25604" name="投影片編號版面配置區 3">
            <a:extLst>
              <a:ext uri="{FF2B5EF4-FFF2-40B4-BE49-F238E27FC236}">
                <a16:creationId xmlns:a16="http://schemas.microsoft.com/office/drawing/2014/main" id="{5AD71378-C424-45CB-9DE6-2E7EDDCEDC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9pPr>
          </a:lstStyle>
          <a:p>
            <a:fld id="{DD4766E8-7A79-400A-8B0B-F0688C3855BE}" type="slidenum">
              <a:rPr lang="zh-TW" altLang="en-US">
                <a:latin typeface="Calibri" panose="020F0502020204030204" pitchFamily="34" charset="0"/>
              </a:rPr>
              <a:pPr/>
              <a:t>5</a:t>
            </a:fld>
            <a:endParaRPr lang="zh-TW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投影片圖像版面配置區 1">
            <a:extLst>
              <a:ext uri="{FF2B5EF4-FFF2-40B4-BE49-F238E27FC236}">
                <a16:creationId xmlns:a16="http://schemas.microsoft.com/office/drawing/2014/main" id="{D73D2F8D-4DD8-4E52-A525-29890BD6BA3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備忘稿版面配置區 2">
            <a:extLst>
              <a:ext uri="{FF2B5EF4-FFF2-40B4-BE49-F238E27FC236}">
                <a16:creationId xmlns:a16="http://schemas.microsoft.com/office/drawing/2014/main" id="{0D1D994A-4C5C-43E3-AFCB-2E27E195327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TW" altLang="en-US"/>
          </a:p>
        </p:txBody>
      </p:sp>
      <p:sp>
        <p:nvSpPr>
          <p:cNvPr id="26628" name="投影片編號版面配置區 3">
            <a:extLst>
              <a:ext uri="{FF2B5EF4-FFF2-40B4-BE49-F238E27FC236}">
                <a16:creationId xmlns:a16="http://schemas.microsoft.com/office/drawing/2014/main" id="{39488E39-7849-4E95-9A06-71DC58D0202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9pPr>
          </a:lstStyle>
          <a:p>
            <a:fld id="{C107BC5B-C833-401E-957C-9894325F7AE0}" type="slidenum">
              <a:rPr lang="zh-TW" altLang="en-US">
                <a:latin typeface="Calibri" panose="020F0502020204030204" pitchFamily="34" charset="0"/>
              </a:rPr>
              <a:pPr/>
              <a:t>8</a:t>
            </a:fld>
            <a:endParaRPr lang="zh-TW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投影片圖像版面配置區 1">
            <a:extLst>
              <a:ext uri="{FF2B5EF4-FFF2-40B4-BE49-F238E27FC236}">
                <a16:creationId xmlns:a16="http://schemas.microsoft.com/office/drawing/2014/main" id="{D73D2F8D-4DD8-4E52-A525-29890BD6BA3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備忘稿版面配置區 2">
            <a:extLst>
              <a:ext uri="{FF2B5EF4-FFF2-40B4-BE49-F238E27FC236}">
                <a16:creationId xmlns:a16="http://schemas.microsoft.com/office/drawing/2014/main" id="{0D1D994A-4C5C-43E3-AFCB-2E27E195327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TW" altLang="en-US"/>
          </a:p>
        </p:txBody>
      </p:sp>
      <p:sp>
        <p:nvSpPr>
          <p:cNvPr id="26628" name="投影片編號版面配置區 3">
            <a:extLst>
              <a:ext uri="{FF2B5EF4-FFF2-40B4-BE49-F238E27FC236}">
                <a16:creationId xmlns:a16="http://schemas.microsoft.com/office/drawing/2014/main" id="{39488E39-7849-4E95-9A06-71DC58D0202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9pPr>
          </a:lstStyle>
          <a:p>
            <a:fld id="{C107BC5B-C833-401E-957C-9894325F7AE0}" type="slidenum">
              <a:rPr lang="zh-TW" altLang="en-US">
                <a:latin typeface="Calibri" panose="020F0502020204030204" pitchFamily="34" charset="0"/>
              </a:rPr>
              <a:pPr/>
              <a:t>9</a:t>
            </a:fld>
            <a:endParaRPr lang="zh-TW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52645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投影片圖像版面配置區 1">
            <a:extLst>
              <a:ext uri="{FF2B5EF4-FFF2-40B4-BE49-F238E27FC236}">
                <a16:creationId xmlns:a16="http://schemas.microsoft.com/office/drawing/2014/main" id="{A2E0FD5F-5703-4BAB-AF4C-2A472842366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備忘稿版面配置區 2">
            <a:extLst>
              <a:ext uri="{FF2B5EF4-FFF2-40B4-BE49-F238E27FC236}">
                <a16:creationId xmlns:a16="http://schemas.microsoft.com/office/drawing/2014/main" id="{0BFE56C7-DDD0-4B21-883F-0351E095C9D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TW" altLang="en-US"/>
          </a:p>
        </p:txBody>
      </p:sp>
      <p:sp>
        <p:nvSpPr>
          <p:cNvPr id="27652" name="投影片編號版面配置區 3">
            <a:extLst>
              <a:ext uri="{FF2B5EF4-FFF2-40B4-BE49-F238E27FC236}">
                <a16:creationId xmlns:a16="http://schemas.microsoft.com/office/drawing/2014/main" id="{778E2BBE-99EE-474F-92A3-7E8AC36B01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9pPr>
          </a:lstStyle>
          <a:p>
            <a:fld id="{C7B7BE6D-35E7-4A98-B3DF-69EF49725A90}" type="slidenum">
              <a:rPr lang="zh-TW" altLang="en-US">
                <a:latin typeface="Calibri" panose="020F0502020204030204" pitchFamily="34" charset="0"/>
              </a:rPr>
              <a:pPr/>
              <a:t>10</a:t>
            </a:fld>
            <a:endParaRPr lang="zh-TW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投影片圖像版面配置區 1">
            <a:extLst>
              <a:ext uri="{FF2B5EF4-FFF2-40B4-BE49-F238E27FC236}">
                <a16:creationId xmlns:a16="http://schemas.microsoft.com/office/drawing/2014/main" id="{B578FE96-C696-4695-A8E3-EA7B12C1B5F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備忘稿版面配置區 2">
            <a:extLst>
              <a:ext uri="{FF2B5EF4-FFF2-40B4-BE49-F238E27FC236}">
                <a16:creationId xmlns:a16="http://schemas.microsoft.com/office/drawing/2014/main" id="{EB696672-EC8E-4B30-BB87-6AD398E0EE0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TW" altLang="en-US"/>
          </a:p>
        </p:txBody>
      </p:sp>
      <p:sp>
        <p:nvSpPr>
          <p:cNvPr id="28676" name="投影片編號版面配置區 3">
            <a:extLst>
              <a:ext uri="{FF2B5EF4-FFF2-40B4-BE49-F238E27FC236}">
                <a16:creationId xmlns:a16="http://schemas.microsoft.com/office/drawing/2014/main" id="{9116ED80-1C80-448D-8318-F473072C34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9pPr>
          </a:lstStyle>
          <a:p>
            <a:fld id="{39F779F5-5E47-47F4-9ED6-14ED4D3F2CA0}" type="slidenum">
              <a:rPr lang="zh-TW" altLang="en-US">
                <a:latin typeface="Calibri" panose="020F0502020204030204" pitchFamily="34" charset="0"/>
              </a:rPr>
              <a:pPr/>
              <a:t>16</a:t>
            </a:fld>
            <a:endParaRPr lang="zh-TW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投影片圖像版面配置區 1">
            <a:extLst>
              <a:ext uri="{FF2B5EF4-FFF2-40B4-BE49-F238E27FC236}">
                <a16:creationId xmlns:a16="http://schemas.microsoft.com/office/drawing/2014/main" id="{4606A163-6255-4753-9B00-FDBB901497F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備忘稿版面配置區 2">
            <a:extLst>
              <a:ext uri="{FF2B5EF4-FFF2-40B4-BE49-F238E27FC236}">
                <a16:creationId xmlns:a16="http://schemas.microsoft.com/office/drawing/2014/main" id="{5A801438-C23F-45DF-BA25-7DA846A23AF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TW" altLang="en-US"/>
          </a:p>
        </p:txBody>
      </p:sp>
      <p:sp>
        <p:nvSpPr>
          <p:cNvPr id="29700" name="投影片編號版面配置區 3">
            <a:extLst>
              <a:ext uri="{FF2B5EF4-FFF2-40B4-BE49-F238E27FC236}">
                <a16:creationId xmlns:a16="http://schemas.microsoft.com/office/drawing/2014/main" id="{037F7385-0ABC-4C09-ABC6-75E75624D4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9pPr>
          </a:lstStyle>
          <a:p>
            <a:fld id="{49D74E13-5A52-4613-8A8C-DFC6347F9A1C}" type="slidenum">
              <a:rPr lang="zh-TW" altLang="en-US">
                <a:latin typeface="Calibri" panose="020F0502020204030204" pitchFamily="34" charset="0"/>
              </a:rPr>
              <a:pPr/>
              <a:t>17</a:t>
            </a:fld>
            <a:endParaRPr lang="zh-TW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投影片圖像版面配置區 1">
            <a:extLst>
              <a:ext uri="{FF2B5EF4-FFF2-40B4-BE49-F238E27FC236}">
                <a16:creationId xmlns:a16="http://schemas.microsoft.com/office/drawing/2014/main" id="{DE042D7A-EAF6-4776-9A19-17A4BB38124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備忘稿版面配置區 2">
            <a:extLst>
              <a:ext uri="{FF2B5EF4-FFF2-40B4-BE49-F238E27FC236}">
                <a16:creationId xmlns:a16="http://schemas.microsoft.com/office/drawing/2014/main" id="{AF67E41F-9DF4-42F0-BBC6-F60A4B2034A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TW" altLang="en-US"/>
          </a:p>
        </p:txBody>
      </p:sp>
      <p:sp>
        <p:nvSpPr>
          <p:cNvPr id="30724" name="投影片編號版面配置區 3">
            <a:extLst>
              <a:ext uri="{FF2B5EF4-FFF2-40B4-BE49-F238E27FC236}">
                <a16:creationId xmlns:a16="http://schemas.microsoft.com/office/drawing/2014/main" id="{59AEDBC2-FEE6-43DA-9D57-B2D2FC0847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9pPr>
          </a:lstStyle>
          <a:p>
            <a:fld id="{C4EB9F81-5AD4-4A9E-8B4C-1F8C318BD10B}" type="slidenum">
              <a:rPr lang="zh-TW" altLang="en-US">
                <a:latin typeface="Calibri" panose="020F0502020204030204" pitchFamily="34" charset="0"/>
              </a:rPr>
              <a:pPr/>
              <a:t>18</a:t>
            </a:fld>
            <a:endParaRPr lang="zh-TW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投影片圖像版面配置區 1">
            <a:extLst>
              <a:ext uri="{FF2B5EF4-FFF2-40B4-BE49-F238E27FC236}">
                <a16:creationId xmlns:a16="http://schemas.microsoft.com/office/drawing/2014/main" id="{0E0BA8E3-7E54-4568-BD2B-59534A5A6D9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備忘稿版面配置區 2">
            <a:extLst>
              <a:ext uri="{FF2B5EF4-FFF2-40B4-BE49-F238E27FC236}">
                <a16:creationId xmlns:a16="http://schemas.microsoft.com/office/drawing/2014/main" id="{F243A9E1-FCF2-47F8-B305-C19DAB7478B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TW" altLang="en-US"/>
          </a:p>
        </p:txBody>
      </p:sp>
      <p:sp>
        <p:nvSpPr>
          <p:cNvPr id="31748" name="投影片編號版面配置區 3">
            <a:extLst>
              <a:ext uri="{FF2B5EF4-FFF2-40B4-BE49-F238E27FC236}">
                <a16:creationId xmlns:a16="http://schemas.microsoft.com/office/drawing/2014/main" id="{52977723-959A-44A4-864B-9644C5B9EA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9pPr>
          </a:lstStyle>
          <a:p>
            <a:fld id="{C94DF78B-627A-4564-998D-68859B950E3F}" type="slidenum">
              <a:rPr lang="zh-TW" altLang="en-US">
                <a:latin typeface="Calibri" panose="020F0502020204030204" pitchFamily="34" charset="0"/>
              </a:rPr>
              <a:pPr/>
              <a:t>19</a:t>
            </a:fld>
            <a:endParaRPr lang="zh-TW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投影片圖像版面配置區 1">
            <a:extLst>
              <a:ext uri="{FF2B5EF4-FFF2-40B4-BE49-F238E27FC236}">
                <a16:creationId xmlns:a16="http://schemas.microsoft.com/office/drawing/2014/main" id="{9588E2BC-7A07-4913-8271-9FC67824EB8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備忘稿版面配置區 2">
            <a:extLst>
              <a:ext uri="{FF2B5EF4-FFF2-40B4-BE49-F238E27FC236}">
                <a16:creationId xmlns:a16="http://schemas.microsoft.com/office/drawing/2014/main" id="{35B22DFD-77ED-4432-BE6F-E5DDBAEC860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TW" altLang="en-US"/>
          </a:p>
        </p:txBody>
      </p:sp>
      <p:sp>
        <p:nvSpPr>
          <p:cNvPr id="32772" name="投影片編號版面配置區 3">
            <a:extLst>
              <a:ext uri="{FF2B5EF4-FFF2-40B4-BE49-F238E27FC236}">
                <a16:creationId xmlns:a16="http://schemas.microsoft.com/office/drawing/2014/main" id="{173878CE-D076-48D2-8E70-E8BFAAEB4C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9pPr>
          </a:lstStyle>
          <a:p>
            <a:fld id="{1E8B880F-86AF-4D5C-B8CE-5A5CB56F6EA7}" type="slidenum">
              <a:rPr lang="zh-TW" altLang="en-US">
                <a:latin typeface="Calibri" panose="020F0502020204030204" pitchFamily="34" charset="0"/>
              </a:rPr>
              <a:pPr/>
              <a:t>21</a:t>
            </a:fld>
            <a:endParaRPr lang="zh-TW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投影片圖像版面配置區 1">
            <a:extLst>
              <a:ext uri="{FF2B5EF4-FFF2-40B4-BE49-F238E27FC236}">
                <a16:creationId xmlns:a16="http://schemas.microsoft.com/office/drawing/2014/main" id="{4430E608-A1CE-4FAD-9749-67052958FED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備忘稿版面配置區 2">
            <a:extLst>
              <a:ext uri="{FF2B5EF4-FFF2-40B4-BE49-F238E27FC236}">
                <a16:creationId xmlns:a16="http://schemas.microsoft.com/office/drawing/2014/main" id="{FE75DE64-D051-4CC5-BD73-8F1611734AA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TW" altLang="en-US"/>
          </a:p>
        </p:txBody>
      </p:sp>
      <p:sp>
        <p:nvSpPr>
          <p:cNvPr id="33796" name="投影片編號版面配置區 3">
            <a:extLst>
              <a:ext uri="{FF2B5EF4-FFF2-40B4-BE49-F238E27FC236}">
                <a16:creationId xmlns:a16="http://schemas.microsoft.com/office/drawing/2014/main" id="{E15A7057-4929-490E-8896-D1EFB0A08B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9pPr>
          </a:lstStyle>
          <a:p>
            <a:fld id="{9A092110-581C-4F88-8E35-B8A94CEB9E2D}" type="slidenum">
              <a:rPr lang="zh-TW" altLang="en-US">
                <a:latin typeface="Calibri" panose="020F0502020204030204" pitchFamily="34" charset="0"/>
              </a:rPr>
              <a:pPr/>
              <a:t>22</a:t>
            </a:fld>
            <a:endParaRPr lang="zh-TW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投影片圖像版面配置區 1">
            <a:extLst>
              <a:ext uri="{FF2B5EF4-FFF2-40B4-BE49-F238E27FC236}">
                <a16:creationId xmlns:a16="http://schemas.microsoft.com/office/drawing/2014/main" id="{C53F0E89-A8B5-45DD-A217-F0C8AAF30CF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備忘稿版面配置區 2">
            <a:extLst>
              <a:ext uri="{FF2B5EF4-FFF2-40B4-BE49-F238E27FC236}">
                <a16:creationId xmlns:a16="http://schemas.microsoft.com/office/drawing/2014/main" id="{8BC8F345-B425-4014-B7E4-64EB2BFD645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TW" altLang="en-US"/>
          </a:p>
        </p:txBody>
      </p:sp>
      <p:sp>
        <p:nvSpPr>
          <p:cNvPr id="34820" name="投影片編號版面配置區 3">
            <a:extLst>
              <a:ext uri="{FF2B5EF4-FFF2-40B4-BE49-F238E27FC236}">
                <a16:creationId xmlns:a16="http://schemas.microsoft.com/office/drawing/2014/main" id="{B4FED999-8606-403B-BEDE-FA834F358E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9pPr>
          </a:lstStyle>
          <a:p>
            <a:fld id="{1A018288-91B4-4D98-82D3-29BCE9370D3A}" type="slidenum">
              <a:rPr lang="zh-TW" altLang="en-US">
                <a:latin typeface="Calibri" panose="020F0502020204030204" pitchFamily="34" charset="0"/>
              </a:rPr>
              <a:pPr/>
              <a:t>23</a:t>
            </a:fld>
            <a:endParaRPr lang="zh-TW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投影片圖像版面配置區 1">
            <a:extLst>
              <a:ext uri="{FF2B5EF4-FFF2-40B4-BE49-F238E27FC236}">
                <a16:creationId xmlns:a16="http://schemas.microsoft.com/office/drawing/2014/main" id="{9274EF52-1A77-4902-B559-2E9893BF1E4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備忘稿版面配置區 2">
            <a:extLst>
              <a:ext uri="{FF2B5EF4-FFF2-40B4-BE49-F238E27FC236}">
                <a16:creationId xmlns:a16="http://schemas.microsoft.com/office/drawing/2014/main" id="{33CB6120-5DEF-415D-ACBA-626CDD03CA4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TW" altLang="en-US"/>
          </a:p>
        </p:txBody>
      </p:sp>
      <p:sp>
        <p:nvSpPr>
          <p:cNvPr id="35844" name="投影片編號版面配置區 3">
            <a:extLst>
              <a:ext uri="{FF2B5EF4-FFF2-40B4-BE49-F238E27FC236}">
                <a16:creationId xmlns:a16="http://schemas.microsoft.com/office/drawing/2014/main" id="{918FB55C-F209-4CED-BA01-4312C962BF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9pPr>
          </a:lstStyle>
          <a:p>
            <a:fld id="{7458672B-468F-4721-96D6-30902CCAC4B7}" type="slidenum">
              <a:rPr lang="zh-TW" altLang="en-US">
                <a:latin typeface="Calibri" panose="020F0502020204030204" pitchFamily="34" charset="0"/>
              </a:rPr>
              <a:pPr/>
              <a:t>24</a:t>
            </a:fld>
            <a:endParaRPr lang="zh-TW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投影片圖像版面配置區 1">
            <a:extLst>
              <a:ext uri="{FF2B5EF4-FFF2-40B4-BE49-F238E27FC236}">
                <a16:creationId xmlns:a16="http://schemas.microsoft.com/office/drawing/2014/main" id="{CE609BBC-4C50-474C-B9E3-B28A40B4AC4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備忘稿版面配置區 2">
            <a:extLst>
              <a:ext uri="{FF2B5EF4-FFF2-40B4-BE49-F238E27FC236}">
                <a16:creationId xmlns:a16="http://schemas.microsoft.com/office/drawing/2014/main" id="{A13707E8-D150-4636-AEF0-2E339E0F85D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zh-TW" altLang="en-US" dirty="0"/>
              <a:t>消防員的氧氣瓶</a:t>
            </a:r>
          </a:p>
        </p:txBody>
      </p:sp>
      <p:sp>
        <p:nvSpPr>
          <p:cNvPr id="36868" name="投影片編號版面配置區 3">
            <a:extLst>
              <a:ext uri="{FF2B5EF4-FFF2-40B4-BE49-F238E27FC236}">
                <a16:creationId xmlns:a16="http://schemas.microsoft.com/office/drawing/2014/main" id="{0626C931-6DC1-4EF4-876D-CCBCA7E3BB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9pPr>
          </a:lstStyle>
          <a:p>
            <a:fld id="{62D3173A-6C7D-48F6-90F6-AA461B7E6B75}" type="slidenum">
              <a:rPr lang="zh-TW" altLang="en-US">
                <a:latin typeface="Calibri" panose="020F0502020204030204" pitchFamily="34" charset="0"/>
              </a:rPr>
              <a:pPr/>
              <a:t>25</a:t>
            </a:fld>
            <a:endParaRPr lang="zh-TW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投影片圖像版面配置區 1">
            <a:extLst>
              <a:ext uri="{FF2B5EF4-FFF2-40B4-BE49-F238E27FC236}">
                <a16:creationId xmlns:a16="http://schemas.microsoft.com/office/drawing/2014/main" id="{CE609BBC-4C50-474C-B9E3-B28A40B4AC4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備忘稿版面配置區 2">
            <a:extLst>
              <a:ext uri="{FF2B5EF4-FFF2-40B4-BE49-F238E27FC236}">
                <a16:creationId xmlns:a16="http://schemas.microsoft.com/office/drawing/2014/main" id="{A13707E8-D150-4636-AEF0-2E339E0F85D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zh-TW" altLang="en-US" dirty="0"/>
              <a:t>消防員的氧氣瓶</a:t>
            </a:r>
          </a:p>
        </p:txBody>
      </p:sp>
      <p:sp>
        <p:nvSpPr>
          <p:cNvPr id="36868" name="投影片編號版面配置區 3">
            <a:extLst>
              <a:ext uri="{FF2B5EF4-FFF2-40B4-BE49-F238E27FC236}">
                <a16:creationId xmlns:a16="http://schemas.microsoft.com/office/drawing/2014/main" id="{0626C931-6DC1-4EF4-876D-CCBCA7E3BB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9pPr>
          </a:lstStyle>
          <a:p>
            <a:fld id="{62D3173A-6C7D-48F6-90F6-AA461B7E6B75}" type="slidenum">
              <a:rPr lang="zh-TW" altLang="en-US">
                <a:latin typeface="Calibri" panose="020F0502020204030204" pitchFamily="34" charset="0"/>
              </a:rPr>
              <a:pPr/>
              <a:t>26</a:t>
            </a:fld>
            <a:endParaRPr lang="zh-TW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217466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投影片圖像版面配置區 1">
            <a:extLst>
              <a:ext uri="{FF2B5EF4-FFF2-40B4-BE49-F238E27FC236}">
                <a16:creationId xmlns:a16="http://schemas.microsoft.com/office/drawing/2014/main" id="{40A2F0B6-E664-411A-A803-561E07A64EB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備忘稿版面配置區 2">
            <a:extLst>
              <a:ext uri="{FF2B5EF4-FFF2-40B4-BE49-F238E27FC236}">
                <a16:creationId xmlns:a16="http://schemas.microsoft.com/office/drawing/2014/main" id="{57A3F419-A9EA-4649-B898-C86B5A41990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TW" altLang="en-US"/>
          </a:p>
        </p:txBody>
      </p:sp>
      <p:sp>
        <p:nvSpPr>
          <p:cNvPr id="37892" name="投影片編號版面配置區 3">
            <a:extLst>
              <a:ext uri="{FF2B5EF4-FFF2-40B4-BE49-F238E27FC236}">
                <a16:creationId xmlns:a16="http://schemas.microsoft.com/office/drawing/2014/main" id="{5399C959-B716-418F-B877-7BC3943687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9pPr>
          </a:lstStyle>
          <a:p>
            <a:fld id="{004CC403-CD0E-47AB-933F-F0A9C0EDF0C3}" type="slidenum">
              <a:rPr lang="zh-TW" altLang="en-US">
                <a:latin typeface="Calibri" panose="020F0502020204030204" pitchFamily="34" charset="0"/>
              </a:rPr>
              <a:pPr/>
              <a:t>27</a:t>
            </a:fld>
            <a:endParaRPr lang="zh-TW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投影片圖像版面配置區 1">
            <a:extLst>
              <a:ext uri="{FF2B5EF4-FFF2-40B4-BE49-F238E27FC236}">
                <a16:creationId xmlns:a16="http://schemas.microsoft.com/office/drawing/2014/main" id="{FB5F2CD9-D74F-4239-950E-1FB89F664DC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備忘稿版面配置區 2">
            <a:extLst>
              <a:ext uri="{FF2B5EF4-FFF2-40B4-BE49-F238E27FC236}">
                <a16:creationId xmlns:a16="http://schemas.microsoft.com/office/drawing/2014/main" id="{70FE1923-1AED-4BE2-8032-BB39AF52F1B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TW" altLang="en-US"/>
          </a:p>
        </p:txBody>
      </p:sp>
      <p:sp>
        <p:nvSpPr>
          <p:cNvPr id="38916" name="投影片編號版面配置區 3">
            <a:extLst>
              <a:ext uri="{FF2B5EF4-FFF2-40B4-BE49-F238E27FC236}">
                <a16:creationId xmlns:a16="http://schemas.microsoft.com/office/drawing/2014/main" id="{87A18B5C-BBAC-41EC-965B-F32922BD31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9pPr>
          </a:lstStyle>
          <a:p>
            <a:fld id="{B4AD6A11-7FDE-42FF-AA7E-41C36F9FB96A}" type="slidenum">
              <a:rPr lang="zh-TW" altLang="en-US">
                <a:latin typeface="Calibri" panose="020F0502020204030204" pitchFamily="34" charset="0"/>
              </a:rPr>
              <a:pPr/>
              <a:t>28</a:t>
            </a:fld>
            <a:endParaRPr lang="zh-TW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投影片圖像版面配置區 1">
            <a:extLst>
              <a:ext uri="{FF2B5EF4-FFF2-40B4-BE49-F238E27FC236}">
                <a16:creationId xmlns:a16="http://schemas.microsoft.com/office/drawing/2014/main" id="{8397A2B7-F455-4882-8E91-9166B07AB6D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備忘稿版面配置區 2">
            <a:extLst>
              <a:ext uri="{FF2B5EF4-FFF2-40B4-BE49-F238E27FC236}">
                <a16:creationId xmlns:a16="http://schemas.microsoft.com/office/drawing/2014/main" id="{09E1BD37-482E-4F33-B1CA-F2F9D8148C2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TW" altLang="en-US"/>
          </a:p>
        </p:txBody>
      </p:sp>
      <p:sp>
        <p:nvSpPr>
          <p:cNvPr id="39940" name="投影片編號版面配置區 3">
            <a:extLst>
              <a:ext uri="{FF2B5EF4-FFF2-40B4-BE49-F238E27FC236}">
                <a16:creationId xmlns:a16="http://schemas.microsoft.com/office/drawing/2014/main" id="{CBF9A07B-DE4C-4E99-9159-BD6E6CE2949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9pPr>
          </a:lstStyle>
          <a:p>
            <a:fld id="{34DE7F07-942F-424F-B70B-40685E4F4D93}" type="slidenum">
              <a:rPr lang="zh-TW" altLang="en-US">
                <a:latin typeface="Calibri" panose="020F0502020204030204" pitchFamily="34" charset="0"/>
              </a:rPr>
              <a:pPr/>
              <a:t>29</a:t>
            </a:fld>
            <a:endParaRPr lang="zh-TW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投影片圖像版面配置區 1">
            <a:extLst>
              <a:ext uri="{FF2B5EF4-FFF2-40B4-BE49-F238E27FC236}">
                <a16:creationId xmlns:a16="http://schemas.microsoft.com/office/drawing/2014/main" id="{CF63ECFA-14AF-40D5-91EF-C45B8220DA8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備忘稿版面配置區 2">
            <a:extLst>
              <a:ext uri="{FF2B5EF4-FFF2-40B4-BE49-F238E27FC236}">
                <a16:creationId xmlns:a16="http://schemas.microsoft.com/office/drawing/2014/main" id="{3F24D947-00FC-46D4-8A2C-70D7089541C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TW" altLang="en-US"/>
          </a:p>
        </p:txBody>
      </p:sp>
      <p:sp>
        <p:nvSpPr>
          <p:cNvPr id="40964" name="投影片編號版面配置區 3">
            <a:extLst>
              <a:ext uri="{FF2B5EF4-FFF2-40B4-BE49-F238E27FC236}">
                <a16:creationId xmlns:a16="http://schemas.microsoft.com/office/drawing/2014/main" id="{BB154BCF-B809-46E8-AF9E-831CB8FC2CB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9pPr>
          </a:lstStyle>
          <a:p>
            <a:fld id="{8C191457-AA17-403F-BBD6-EF8804D22F80}" type="slidenum">
              <a:rPr lang="zh-TW" altLang="en-US">
                <a:latin typeface="Calibri" panose="020F0502020204030204" pitchFamily="34" charset="0"/>
              </a:rPr>
              <a:pPr/>
              <a:t>30</a:t>
            </a:fld>
            <a:endParaRPr lang="zh-TW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E367FD-853E-471E-AF18-53D5E275BDC9}" type="slidenum">
              <a:rPr lang="zh-TW" altLang="en-US" smtClean="0"/>
              <a:t>62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799780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>
            <a:noAutofit/>
          </a:bodyPr>
          <a:lstStyle>
            <a:lvl1pPr>
              <a:defRPr sz="6600">
                <a:solidFill>
                  <a:schemeClr val="accent5">
                    <a:lumMod val="50000"/>
                  </a:schemeClr>
                </a:solidFill>
                <a:latin typeface="華康魏碑體" panose="03000709000000000000" pitchFamily="65" charset="-120"/>
                <a:ea typeface="華康魏碑體" panose="03000709000000000000" pitchFamily="65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4400" b="1">
                <a:solidFill>
                  <a:schemeClr val="accent6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dirty="0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C0FEA-AF2A-4FB0-B0F4-929992B50C2A}" type="datetimeFigureOut">
              <a:rPr lang="zh-TW" altLang="en-US" smtClean="0"/>
              <a:t>2021/8/18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47EA6-79A5-4A31-B001-8EABA1CD09B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892507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C0FEA-AF2A-4FB0-B0F4-929992B50C2A}" type="datetimeFigureOut">
              <a:rPr lang="zh-TW" altLang="en-US" smtClean="0"/>
              <a:t>2021/8/18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47EA6-79A5-4A31-B001-8EABA1CD09B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757661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04800" y="583945"/>
            <a:ext cx="10972800" cy="914401"/>
          </a:xfrm>
        </p:spPr>
        <p:txBody>
          <a:bodyPr/>
          <a:lstStyle/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9600" y="1584960"/>
            <a:ext cx="10972800" cy="4648200"/>
          </a:xfrm>
        </p:spPr>
        <p:txBody>
          <a:bodyPr/>
          <a:lstStyle/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16FC4-F02F-45EE-9AF4-5CC05B6E82F2}" type="datetimeFigureOut">
              <a:rPr lang="zh-TW" altLang="en-US" smtClean="0"/>
              <a:t>2021/8/18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936DE3-A16A-40A4-8D5E-76F06441416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078735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3">
            <a:extLst>
              <a:ext uri="{FF2B5EF4-FFF2-40B4-BE49-F238E27FC236}">
                <a16:creationId xmlns:a16="http://schemas.microsoft.com/office/drawing/2014/main" id="{183E8F30-65AD-42BA-B7F2-F84D91F905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5BEB5A-7239-482B-B41B-0F7EA140B209}" type="datetimeFigureOut">
              <a:rPr lang="zh-TW" altLang="en-US"/>
              <a:pPr>
                <a:defRPr/>
              </a:pPr>
              <a:t>2021/8/18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A896599E-2194-4E89-852A-DD78C61F85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4" name="投影片編號版面配置區 22">
            <a:extLst>
              <a:ext uri="{FF2B5EF4-FFF2-40B4-BE49-F238E27FC236}">
                <a16:creationId xmlns:a16="http://schemas.microsoft.com/office/drawing/2014/main" id="{A08ED4C2-3F5F-4F8E-8162-301A097A6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A04BBF-66B1-4A41-A5F1-76DF82195653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060100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jpeg"/><Relationship Id="rId12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g"/><Relationship Id="rId11" Type="http://schemas.openxmlformats.org/officeDocument/2006/relationships/image" Target="../media/image6.jpeg"/><Relationship Id="rId5" Type="http://schemas.openxmlformats.org/officeDocument/2006/relationships/theme" Target="../theme/theme1.xml"/><Relationship Id="rId10" Type="http://schemas.openxmlformats.org/officeDocument/2006/relationships/image" Target="../media/image5.jpe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4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63778E39-E694-4B1B-B7D1-DE71401964A6}"/>
              </a:ext>
            </a:extLst>
          </p:cNvPr>
          <p:cNvSpPr/>
          <p:nvPr userDrawn="1"/>
        </p:nvSpPr>
        <p:spPr>
          <a:xfrm>
            <a:off x="0" y="0"/>
            <a:ext cx="5638800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304800" y="609600"/>
            <a:ext cx="10972800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724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7C0FEA-AF2A-4FB0-B0F4-929992B50C2A}" type="datetimeFigureOut">
              <a:rPr lang="zh-TW" altLang="en-US" smtClean="0"/>
              <a:t>2021/8/18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447EA6-79A5-4A31-B001-8EABA1CD09B5}" type="slidenum">
              <a:rPr lang="zh-TW" altLang="en-US" smtClean="0"/>
              <a:t>‹#›</a:t>
            </a:fld>
            <a:endParaRPr lang="zh-TW" altLang="en-US"/>
          </a:p>
        </p:txBody>
      </p:sp>
      <p:grpSp>
        <p:nvGrpSpPr>
          <p:cNvPr id="14" name="群組 13">
            <a:extLst>
              <a:ext uri="{FF2B5EF4-FFF2-40B4-BE49-F238E27FC236}">
                <a16:creationId xmlns:a16="http://schemas.microsoft.com/office/drawing/2014/main" id="{A3127BC7-E54D-48D3-A18C-0670CD4B7E54}"/>
              </a:ext>
            </a:extLst>
          </p:cNvPr>
          <p:cNvGrpSpPr/>
          <p:nvPr userDrawn="1"/>
        </p:nvGrpSpPr>
        <p:grpSpPr>
          <a:xfrm>
            <a:off x="141363" y="139646"/>
            <a:ext cx="3289322" cy="393754"/>
            <a:chOff x="141363" y="72424"/>
            <a:chExt cx="3289322" cy="393754"/>
          </a:xfrm>
        </p:grpSpPr>
        <p:pic>
          <p:nvPicPr>
            <p:cNvPr id="8" name="Picture 12" descr="whitehat">
              <a:extLst>
                <a:ext uri="{FF2B5EF4-FFF2-40B4-BE49-F238E27FC236}">
                  <a16:creationId xmlns:a16="http://schemas.microsoft.com/office/drawing/2014/main" id="{7925C4A5-D336-4624-835A-B5C047C7F5B5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1363" y="72424"/>
              <a:ext cx="517813" cy="388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13" descr="redhat">
              <a:extLst>
                <a:ext uri="{FF2B5EF4-FFF2-40B4-BE49-F238E27FC236}">
                  <a16:creationId xmlns:a16="http://schemas.microsoft.com/office/drawing/2014/main" id="{11CC9D09-54A1-4EC4-B3B5-B68C4DBF4AA8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06899" y="72424"/>
              <a:ext cx="466032" cy="3797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14" descr="blackhat">
              <a:extLst>
                <a:ext uri="{FF2B5EF4-FFF2-40B4-BE49-F238E27FC236}">
                  <a16:creationId xmlns:a16="http://schemas.microsoft.com/office/drawing/2014/main" id="{6B98B59F-66D2-414D-970A-3DA9EC89B17B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0898" y="72424"/>
              <a:ext cx="466032" cy="3657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15" descr="yellowhat">
              <a:extLst>
                <a:ext uri="{FF2B5EF4-FFF2-40B4-BE49-F238E27FC236}">
                  <a16:creationId xmlns:a16="http://schemas.microsoft.com/office/drawing/2014/main" id="{D7722DF4-B76D-4AE9-BDBD-23D7D2701A68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08652" y="72424"/>
              <a:ext cx="466032" cy="3937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Picture 16" descr="greenhat">
              <a:extLst>
                <a:ext uri="{FF2B5EF4-FFF2-40B4-BE49-F238E27FC236}">
                  <a16:creationId xmlns:a16="http://schemas.microsoft.com/office/drawing/2014/main" id="{4717C86E-E754-411D-93AE-743C0DA72F1B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66406" y="72424"/>
              <a:ext cx="448771" cy="3937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17" descr="bluehat">
              <a:extLst>
                <a:ext uri="{FF2B5EF4-FFF2-40B4-BE49-F238E27FC236}">
                  <a16:creationId xmlns:a16="http://schemas.microsoft.com/office/drawing/2014/main" id="{3DF21AEC-D5A3-45F8-8782-724DAC90C780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64653" y="72424"/>
              <a:ext cx="466032" cy="3657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655563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9" r:id="rId2"/>
    <p:sldLayoutId id="2147483660" r:id="rId3"/>
    <p:sldLayoutId id="2147483661" r:id="rId4"/>
  </p:sldLayoutIdLst>
  <p:txStyles>
    <p:titleStyle>
      <a:lvl1pPr algn="ctr" defTabSz="914400" rtl="0" eaLnBrk="1" latinLnBrk="0" hangingPunct="1">
        <a:spcBef>
          <a:spcPct val="0"/>
        </a:spcBef>
        <a:buNone/>
        <a:defRPr sz="6000" kern="1200">
          <a:solidFill>
            <a:schemeClr val="accent5">
              <a:lumMod val="50000"/>
            </a:schemeClr>
          </a:solidFill>
          <a:latin typeface="華康魏碑體" panose="03000709000000000000" pitchFamily="65" charset="-120"/>
          <a:ea typeface="華康魏碑體" panose="03000709000000000000" pitchFamily="65" charset="-120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4400" b="1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4000" b="1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600" b="1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3200" b="1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3200" b="1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>
            <a:extLst>
              <a:ext uri="{FF2B5EF4-FFF2-40B4-BE49-F238E27FC236}">
                <a16:creationId xmlns:a16="http://schemas.microsoft.com/office/drawing/2014/main" id="{E06FAE33-707C-4121-A282-73D4FF0E43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1828800"/>
            <a:ext cx="10363200" cy="1470025"/>
          </a:xfrm>
        </p:spPr>
        <p:txBody>
          <a:bodyPr/>
          <a:lstStyle/>
          <a:p>
            <a:r>
              <a:rPr lang="zh-TW" altLang="en-US" sz="7200" dirty="0"/>
              <a:t>六頂思考帽</a:t>
            </a:r>
            <a:br>
              <a:rPr lang="en-US" altLang="zh-TW" sz="7200" dirty="0"/>
            </a:br>
            <a:r>
              <a:rPr lang="zh-TW" altLang="en-US" sz="7200" dirty="0"/>
              <a:t>與創意五行</a:t>
            </a:r>
          </a:p>
        </p:txBody>
      </p:sp>
      <p:sp>
        <p:nvSpPr>
          <p:cNvPr id="5" name="副標題 4">
            <a:extLst>
              <a:ext uri="{FF2B5EF4-FFF2-40B4-BE49-F238E27FC236}">
                <a16:creationId xmlns:a16="http://schemas.microsoft.com/office/drawing/2014/main" id="{C5855EF8-8A35-4856-8527-0AA43B2EFFD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TW" altLang="en-US" dirty="0"/>
              <a:t>高明智</a:t>
            </a:r>
            <a:endParaRPr lang="en-US" altLang="zh-TW" dirty="0"/>
          </a:p>
          <a:p>
            <a:r>
              <a:rPr lang="en-US" altLang="zh-TW" sz="3600" dirty="0"/>
              <a:t>2021</a:t>
            </a:r>
            <a:r>
              <a:rPr lang="zh-TW" altLang="en-US" sz="3600" dirty="0"/>
              <a:t>年</a:t>
            </a:r>
            <a:r>
              <a:rPr lang="en-US" altLang="zh-TW" sz="3600" dirty="0"/>
              <a:t>8</a:t>
            </a:r>
            <a:r>
              <a:rPr lang="zh-TW" altLang="en-US" sz="3600" dirty="0"/>
              <a:t>月</a:t>
            </a:r>
            <a:r>
              <a:rPr lang="en-US" altLang="zh-TW" sz="3600" dirty="0"/>
              <a:t>18</a:t>
            </a:r>
            <a:r>
              <a:rPr lang="zh-TW" altLang="en-US" sz="3600" dirty="0"/>
              <a:t>日</a:t>
            </a:r>
          </a:p>
        </p:txBody>
      </p:sp>
    </p:spTree>
    <p:extLst>
      <p:ext uri="{BB962C8B-B14F-4D97-AF65-F5344CB8AC3E}">
        <p14:creationId xmlns:p14="http://schemas.microsoft.com/office/powerpoint/2010/main" val="27243779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>
            <a:extLst>
              <a:ext uri="{FF2B5EF4-FFF2-40B4-BE49-F238E27FC236}">
                <a16:creationId xmlns:a16="http://schemas.microsoft.com/office/drawing/2014/main" id="{7E086393-2DAE-4C0D-9351-40B3713E9D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學習目標</a:t>
            </a:r>
          </a:p>
        </p:txBody>
      </p:sp>
      <p:sp>
        <p:nvSpPr>
          <p:cNvPr id="5" name="內容版面配置區 4">
            <a:extLst>
              <a:ext uri="{FF2B5EF4-FFF2-40B4-BE49-F238E27FC236}">
                <a16:creationId xmlns:a16="http://schemas.microsoft.com/office/drawing/2014/main" id="{3091CDBF-431B-4BD4-ACA0-EC682A3A91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76400"/>
            <a:ext cx="10972800" cy="4343400"/>
          </a:xfrm>
        </p:spPr>
        <p:txBody>
          <a:bodyPr>
            <a:normAutofit lnSpcReduction="10000"/>
          </a:bodyPr>
          <a:lstStyle/>
          <a:p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你可以學習到一種創意思考的工具，認識六頂思考帽的方法。</a:t>
            </a:r>
            <a:endParaRPr lang="en-US" altLang="zh-TW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透過各種說明與實際的例子，了解六頂思考帽是如何的運作。</a:t>
            </a:r>
            <a:endParaRPr lang="zh-TW" altLang="en-US" dirty="0"/>
          </a:p>
          <a:p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搭配五行運作的思考，讓六頂思考帽更好記，更有系統思考。</a:t>
            </a:r>
          </a:p>
          <a:p>
            <a:endParaRPr lang="en-US" altLang="zh-TW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546846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>
            <a:extLst>
              <a:ext uri="{FF2B5EF4-FFF2-40B4-BE49-F238E27FC236}">
                <a16:creationId xmlns:a16="http://schemas.microsoft.com/office/drawing/2014/main" id="{7E086393-2DAE-4C0D-9351-40B3713E9D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教學大綱</a:t>
            </a:r>
          </a:p>
        </p:txBody>
      </p:sp>
      <p:sp>
        <p:nvSpPr>
          <p:cNvPr id="5" name="內容版面配置區 4">
            <a:extLst>
              <a:ext uri="{FF2B5EF4-FFF2-40B4-BE49-F238E27FC236}">
                <a16:creationId xmlns:a16="http://schemas.microsoft.com/office/drawing/2014/main" id="{3091CDBF-431B-4BD4-ACA0-EC682A3A91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76400"/>
            <a:ext cx="10972800" cy="4343400"/>
          </a:xfrm>
        </p:spPr>
        <p:txBody>
          <a:bodyPr/>
          <a:lstStyle/>
          <a:p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一種創意思考工具</a:t>
            </a:r>
            <a:endParaRPr lang="en-US" altLang="zh-TW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六頂思考帽的方法</a:t>
            </a:r>
            <a:endParaRPr lang="en-US" altLang="zh-TW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六頂思考帽的步驟</a:t>
            </a:r>
            <a:endParaRPr lang="zh-TW" altLang="en-US" dirty="0"/>
          </a:p>
          <a:p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六頂思考帽的例子</a:t>
            </a:r>
            <a:endParaRPr lang="en-US" altLang="zh-TW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zh-TW" alt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六頂思考帽的圖解</a:t>
            </a:r>
          </a:p>
          <a:p>
            <a:endParaRPr lang="en-US" altLang="zh-TW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endParaRPr lang="zh-TW" altLang="en-US" dirty="0"/>
          </a:p>
        </p:txBody>
      </p:sp>
      <p:pic>
        <p:nvPicPr>
          <p:cNvPr id="3" name="圖片 2" descr="一張含有 文字 的圖片&#10;&#10;自動產生的描述">
            <a:extLst>
              <a:ext uri="{FF2B5EF4-FFF2-40B4-BE49-F238E27FC236}">
                <a16:creationId xmlns:a16="http://schemas.microsoft.com/office/drawing/2014/main" id="{EDBD40B3-2B68-4337-A51B-806FD4F4E6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200" y="3429001"/>
            <a:ext cx="4030494" cy="22637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858538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7">
            <a:extLst>
              <a:ext uri="{FF2B5EF4-FFF2-40B4-BE49-F238E27FC236}">
                <a16:creationId xmlns:a16="http://schemas.microsoft.com/office/drawing/2014/main" id="{F7BB9F5D-D8E7-40B2-AE78-F562EA65F3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28767" y="1219200"/>
            <a:ext cx="4134465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TW" altLang="en-US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是一種</a:t>
            </a:r>
            <a:endParaRPr lang="en-US" altLang="zh-TW" sz="4400" b="1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>
              <a:defRPr/>
            </a:pPr>
            <a:r>
              <a:rPr lang="zh-TW" altLang="en-US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創意的思考方法</a:t>
            </a:r>
            <a:endParaRPr lang="en-US" altLang="zh-TW" sz="4400" b="1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>
              <a:defRPr/>
            </a:pPr>
            <a:r>
              <a:rPr lang="zh-TW" altLang="en-US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可以用來</a:t>
            </a:r>
            <a:endParaRPr lang="en-US" altLang="zh-TW" sz="4400" b="1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>
              <a:defRPr/>
            </a:pPr>
            <a:r>
              <a:rPr lang="zh-TW" altLang="en-US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構思計劃</a:t>
            </a:r>
            <a:endParaRPr lang="en-US" altLang="zh-TW" sz="4400" b="1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>
              <a:defRPr/>
            </a:pPr>
            <a:r>
              <a:rPr lang="zh-TW" altLang="en-US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分析問題原因</a:t>
            </a:r>
            <a:endParaRPr lang="en-US" altLang="zh-TW" sz="4400" b="1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>
              <a:defRPr/>
            </a:pPr>
            <a:r>
              <a:rPr lang="zh-TW" altLang="en-US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解決問題</a:t>
            </a:r>
            <a:endParaRPr lang="en-US" altLang="zh-TW" sz="4400" b="1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>
              <a:defRPr/>
            </a:pPr>
            <a:r>
              <a:rPr lang="zh-TW" altLang="en-US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做重要的決策</a:t>
            </a:r>
            <a:endParaRPr lang="zh-CN" altLang="en-US" sz="4800" b="1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5584205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12" descr="whitehat">
            <a:extLst>
              <a:ext uri="{FF2B5EF4-FFF2-40B4-BE49-F238E27FC236}">
                <a16:creationId xmlns:a16="http://schemas.microsoft.com/office/drawing/2014/main" id="{A9058E3B-E543-43B9-A487-3C18982980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5448000"/>
            <a:ext cx="864000" cy="6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13" descr="redhat">
            <a:extLst>
              <a:ext uri="{FF2B5EF4-FFF2-40B4-BE49-F238E27FC236}">
                <a16:creationId xmlns:a16="http://schemas.microsoft.com/office/drawing/2014/main" id="{0061640F-F918-4350-A4B1-7C09935653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2480" y="5448000"/>
            <a:ext cx="795276" cy="6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14" descr="blackhat">
            <a:extLst>
              <a:ext uri="{FF2B5EF4-FFF2-40B4-BE49-F238E27FC236}">
                <a16:creationId xmlns:a16="http://schemas.microsoft.com/office/drawing/2014/main" id="{F1C104CE-2F12-4A90-9511-209B22C063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3720" y="5448000"/>
            <a:ext cx="825768" cy="6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15" descr="yellowhat">
            <a:extLst>
              <a:ext uri="{FF2B5EF4-FFF2-40B4-BE49-F238E27FC236}">
                <a16:creationId xmlns:a16="http://schemas.microsoft.com/office/drawing/2014/main" id="{4BABDC49-1559-4410-BE77-5936F8405F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8440" y="5448000"/>
            <a:ext cx="766944" cy="6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Picture 16" descr="greenhat">
            <a:extLst>
              <a:ext uri="{FF2B5EF4-FFF2-40B4-BE49-F238E27FC236}">
                <a16:creationId xmlns:a16="http://schemas.microsoft.com/office/drawing/2014/main" id="{621659B9-995E-47A6-AC62-2A10C82A4B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3160" y="5448000"/>
            <a:ext cx="738540" cy="6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1" name="Picture 17" descr="bluehat">
            <a:extLst>
              <a:ext uri="{FF2B5EF4-FFF2-40B4-BE49-F238E27FC236}">
                <a16:creationId xmlns:a16="http://schemas.microsoft.com/office/drawing/2014/main" id="{2BA1E068-4748-4C1C-B119-8002503D8D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5448000"/>
            <a:ext cx="825768" cy="6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0251" name="Text Box 27">
            <a:extLst>
              <a:ext uri="{FF2B5EF4-FFF2-40B4-BE49-F238E27FC236}">
                <a16:creationId xmlns:a16="http://schemas.microsoft.com/office/drawing/2014/main" id="{4C26EE93-B0AD-4986-9AF0-6CE167FE03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266" y="609600"/>
            <a:ext cx="6340198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zh-TW" altLang="en-US" sz="6000" dirty="0">
                <a:solidFill>
                  <a:schemeClr val="accent5">
                    <a:lumMod val="50000"/>
                  </a:schemeClr>
                </a:solidFill>
                <a:latin typeface="華康魏碑體" panose="03000709000000000000" pitchFamily="65" charset="-120"/>
                <a:ea typeface="華康魏碑體" panose="03000709000000000000" pitchFamily="65" charset="-120"/>
                <a:cs typeface="+mj-cs"/>
              </a:rPr>
              <a:t>創意思考的六帽法</a:t>
            </a:r>
            <a:endParaRPr lang="zh-CN" altLang="en-US" sz="6000" dirty="0">
              <a:solidFill>
                <a:schemeClr val="accent5">
                  <a:lumMod val="50000"/>
                </a:schemeClr>
              </a:solidFill>
              <a:latin typeface="華康魏碑體" panose="03000709000000000000" pitchFamily="65" charset="-120"/>
              <a:ea typeface="華康魏碑體" panose="03000709000000000000" pitchFamily="65" charset="-120"/>
              <a:cs typeface="+mj-cs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519A146D-6938-475C-B778-A5F31BD1A4AD}"/>
              </a:ext>
            </a:extLst>
          </p:cNvPr>
          <p:cNvSpPr/>
          <p:nvPr/>
        </p:nvSpPr>
        <p:spPr>
          <a:xfrm>
            <a:off x="2310349" y="1905506"/>
            <a:ext cx="7571303" cy="30469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TW" altLang="en-US" sz="48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六</a:t>
            </a:r>
            <a:r>
              <a:rPr lang="zh-CN" altLang="en-US" sz="48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頂思考帽</a:t>
            </a:r>
            <a:r>
              <a:rPr lang="zh-TW" altLang="en-US" sz="48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，創意思考大師</a:t>
            </a:r>
            <a:endParaRPr lang="en-US" altLang="zh-TW" sz="48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>
              <a:defRPr/>
            </a:pPr>
            <a:r>
              <a:rPr lang="zh-TW" altLang="en-US" sz="48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迪波諾所提出</a:t>
            </a:r>
            <a:endParaRPr lang="en-US" altLang="zh-TW" sz="48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>
              <a:defRPr/>
            </a:pPr>
            <a:r>
              <a:rPr lang="zh-TW" altLang="en-US" sz="48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其實，內涵與精神緣自於</a:t>
            </a:r>
            <a:endParaRPr lang="en-US" altLang="zh-TW" sz="48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>
              <a:defRPr/>
            </a:pPr>
            <a:r>
              <a:rPr lang="zh-TW" altLang="en-US" sz="48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中國的五行思想與易經</a:t>
            </a:r>
            <a:endParaRPr lang="zh-CN" altLang="en-US" sz="48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 descr="一張含有 文字 的圖片&#10;&#10;自動產生的描述">
            <a:extLst>
              <a:ext uri="{FF2B5EF4-FFF2-40B4-BE49-F238E27FC236}">
                <a16:creationId xmlns:a16="http://schemas.microsoft.com/office/drawing/2014/main" id="{B6CA856D-0A99-42A4-964E-6ACC12CF56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1600200"/>
            <a:ext cx="7387255" cy="40860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5ADEE31C-489A-455F-A453-54FF7D6C246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93" r="17242" b="5748"/>
          <a:stretch/>
        </p:blipFill>
        <p:spPr>
          <a:xfrm>
            <a:off x="759846" y="1600200"/>
            <a:ext cx="2998115" cy="409742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文字方塊 5">
            <a:extLst>
              <a:ext uri="{FF2B5EF4-FFF2-40B4-BE49-F238E27FC236}">
                <a16:creationId xmlns:a16="http://schemas.microsoft.com/office/drawing/2014/main" id="{48C4AAC7-E62F-4888-8C28-FBC8CCB752E5}"/>
              </a:ext>
            </a:extLst>
          </p:cNvPr>
          <p:cNvSpPr txBox="1"/>
          <p:nvPr/>
        </p:nvSpPr>
        <p:spPr>
          <a:xfrm>
            <a:off x="1828800" y="5257800"/>
            <a:ext cx="181671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600" b="1" i="0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1980</a:t>
            </a:r>
            <a:r>
              <a:rPr lang="zh-TW" altLang="en-US" sz="1600" b="1" i="0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年代中期提出</a:t>
            </a:r>
            <a:endParaRPr lang="zh-TW" altLang="en-US" sz="16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9245869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7AE0668B-9CBF-4339-95A1-D40FD37385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2900" y="1112824"/>
            <a:ext cx="4244442" cy="5059376"/>
          </a:xfrm>
          <a:prstGeom prst="rect">
            <a:avLst/>
          </a:prstGeom>
        </p:spPr>
      </p:pic>
      <p:pic>
        <p:nvPicPr>
          <p:cNvPr id="4" name="Picture 12" descr="whitehat">
            <a:extLst>
              <a:ext uri="{FF2B5EF4-FFF2-40B4-BE49-F238E27FC236}">
                <a16:creationId xmlns:a16="http://schemas.microsoft.com/office/drawing/2014/main" id="{25A0C503-FBBF-4B2A-BA54-608D35F9D0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0900" y="4343400"/>
            <a:ext cx="864000" cy="6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3" descr="redhat">
            <a:extLst>
              <a:ext uri="{FF2B5EF4-FFF2-40B4-BE49-F238E27FC236}">
                <a16:creationId xmlns:a16="http://schemas.microsoft.com/office/drawing/2014/main" id="{799FEE8A-E469-4201-BDAC-B76F8CC6B1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0084" y="2408421"/>
            <a:ext cx="795276" cy="6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4" descr="blackhat">
            <a:extLst>
              <a:ext uri="{FF2B5EF4-FFF2-40B4-BE49-F238E27FC236}">
                <a16:creationId xmlns:a16="http://schemas.microsoft.com/office/drawing/2014/main" id="{2E58E222-4DD7-4633-A329-884FA8CDAE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4390" y="2408421"/>
            <a:ext cx="825768" cy="6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5" descr="yellowhat">
            <a:extLst>
              <a:ext uri="{FF2B5EF4-FFF2-40B4-BE49-F238E27FC236}">
                <a16:creationId xmlns:a16="http://schemas.microsoft.com/office/drawing/2014/main" id="{C56FD24D-246D-4E62-8FAD-6DE36015C0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3870" y="4343400"/>
            <a:ext cx="766944" cy="6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6" descr="greenhat">
            <a:extLst>
              <a:ext uri="{FF2B5EF4-FFF2-40B4-BE49-F238E27FC236}">
                <a16:creationId xmlns:a16="http://schemas.microsoft.com/office/drawing/2014/main" id="{10E609F8-1788-4EB8-B42C-9DA4E13CE3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5851" y="457200"/>
            <a:ext cx="738540" cy="6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7" descr="bluehat">
            <a:extLst>
              <a:ext uri="{FF2B5EF4-FFF2-40B4-BE49-F238E27FC236}">
                <a16:creationId xmlns:a16="http://schemas.microsoft.com/office/drawing/2014/main" id="{91D295C6-70CF-431A-BFAE-40BCAE9FAE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5486400"/>
            <a:ext cx="825768" cy="6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文字方塊 11">
            <a:extLst>
              <a:ext uri="{FF2B5EF4-FFF2-40B4-BE49-F238E27FC236}">
                <a16:creationId xmlns:a16="http://schemas.microsoft.com/office/drawing/2014/main" id="{2C4A8EF8-2F16-494A-9BCA-A6173715822E}"/>
              </a:ext>
            </a:extLst>
          </p:cNvPr>
          <p:cNvSpPr txBox="1"/>
          <p:nvPr/>
        </p:nvSpPr>
        <p:spPr>
          <a:xfrm>
            <a:off x="457200" y="5015209"/>
            <a:ext cx="3200400" cy="1384995"/>
          </a:xfrm>
          <a:prstGeom prst="rect">
            <a:avLst/>
          </a:prstGeom>
          <a:noFill/>
          <a:ln w="1905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六頂思考帽與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五行的顏色、定義，一模一樣</a:t>
            </a:r>
          </a:p>
        </p:txBody>
      </p: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C5870998-C25E-48DF-ACCE-D4DC10392226}"/>
              </a:ext>
            </a:extLst>
          </p:cNvPr>
          <p:cNvSpPr txBox="1"/>
          <p:nvPr/>
        </p:nvSpPr>
        <p:spPr>
          <a:xfrm>
            <a:off x="8829342" y="5015209"/>
            <a:ext cx="3057858" cy="1384995"/>
          </a:xfrm>
          <a:prstGeom prst="rect">
            <a:avLst/>
          </a:prstGeom>
          <a:noFill/>
          <a:ln w="1905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五行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+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藍帽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天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  <a:p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=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六頂思考帽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天就是控制與決策</a:t>
            </a:r>
          </a:p>
        </p:txBody>
      </p:sp>
    </p:spTree>
    <p:extLst>
      <p:ext uri="{BB962C8B-B14F-4D97-AF65-F5344CB8AC3E}">
        <p14:creationId xmlns:p14="http://schemas.microsoft.com/office/powerpoint/2010/main" val="29406324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45" name="Text Box 21">
            <a:extLst>
              <a:ext uri="{FF2B5EF4-FFF2-40B4-BE49-F238E27FC236}">
                <a16:creationId xmlns:a16="http://schemas.microsoft.com/office/drawing/2014/main" id="{6725985B-78DA-4588-B5BA-270D5470DB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1981200"/>
            <a:ext cx="9601200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buFontTx/>
              <a:buChar char="•"/>
              <a:defRPr/>
            </a:pPr>
            <a:r>
              <a:rPr lang="zh-TW" altLang="en-US" sz="36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Hei" pitchFamily="2" charset="-122"/>
              </a:rPr>
              <a:t>我們有多少種不同發出聲音的方式？</a:t>
            </a:r>
            <a:endParaRPr lang="zh-CN" altLang="en-US" sz="36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ea typeface="SimHei" pitchFamily="2" charset="-122"/>
            </a:endParaRPr>
          </a:p>
          <a:p>
            <a:pPr>
              <a:buFontTx/>
              <a:buChar char="•"/>
              <a:defRPr/>
            </a:pPr>
            <a:r>
              <a:rPr lang="zh-TW" altLang="en-US" sz="36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Hei" pitchFamily="2" charset="-122"/>
              </a:rPr>
              <a:t>我覺得你說的方法根本不可行</a:t>
            </a:r>
            <a:endParaRPr lang="zh-CN" altLang="en-US" sz="36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ea typeface="SimHei" pitchFamily="2" charset="-122"/>
            </a:endParaRPr>
          </a:p>
          <a:p>
            <a:pPr>
              <a:buFontTx/>
              <a:buChar char="•"/>
              <a:defRPr/>
            </a:pPr>
            <a:r>
              <a:rPr lang="zh-TW" altLang="en-US" sz="36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Hei" pitchFamily="2" charset="-122"/>
              </a:rPr>
              <a:t>你說的這個不行，因為這個辦法太複雜。</a:t>
            </a:r>
            <a:endParaRPr lang="zh-CN" altLang="en-US" sz="36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ea typeface="SimHei" pitchFamily="2" charset="-122"/>
            </a:endParaRPr>
          </a:p>
          <a:p>
            <a:pPr>
              <a:buFontTx/>
              <a:buChar char="•"/>
              <a:defRPr/>
            </a:pPr>
            <a:r>
              <a:rPr lang="zh-TW" altLang="en-US" sz="36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Hei" pitchFamily="2" charset="-122"/>
              </a:rPr>
              <a:t>我看這個辦法挺好的，它挺形象的。</a:t>
            </a:r>
            <a:endParaRPr lang="zh-CN" altLang="en-US" sz="36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ea typeface="SimHei" pitchFamily="2" charset="-122"/>
            </a:endParaRPr>
          </a:p>
          <a:p>
            <a:pPr>
              <a:buFontTx/>
              <a:buChar char="•"/>
              <a:defRPr/>
            </a:pPr>
            <a:r>
              <a:rPr lang="zh-TW" altLang="en-US" sz="36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Hei" pitchFamily="2" charset="-122"/>
              </a:rPr>
              <a:t>可不以用火車行駛的聲音來作節奏呢？</a:t>
            </a:r>
            <a:endParaRPr lang="zh-CN" altLang="en-US" sz="36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ea typeface="SimHei" pitchFamily="2" charset="-122"/>
            </a:endParaRPr>
          </a:p>
          <a:p>
            <a:pPr>
              <a:buFontTx/>
              <a:buChar char="•"/>
              <a:defRPr/>
            </a:pPr>
            <a:r>
              <a:rPr lang="zh-TW" altLang="en-US" sz="36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Hei" pitchFamily="2" charset="-122"/>
              </a:rPr>
              <a:t>我們不要吵了，讓我們想想其它的的辦法吧！</a:t>
            </a:r>
            <a:endParaRPr lang="zh-CN" altLang="en-US" sz="28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ea typeface="SimHei" pitchFamily="2" charset="-122"/>
            </a:endParaRPr>
          </a:p>
        </p:txBody>
      </p:sp>
      <p:sp>
        <p:nvSpPr>
          <p:cNvPr id="180251" name="Text Box 27">
            <a:extLst>
              <a:ext uri="{FF2B5EF4-FFF2-40B4-BE49-F238E27FC236}">
                <a16:creationId xmlns:a16="http://schemas.microsoft.com/office/drawing/2014/main" id="{718A83CF-629E-4EA1-96B4-9B75A5F486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47544" y="609601"/>
            <a:ext cx="710964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zh-TW" altLang="en-US" sz="6000" dirty="0">
                <a:solidFill>
                  <a:schemeClr val="accent5">
                    <a:lumMod val="50000"/>
                  </a:schemeClr>
                </a:solidFill>
                <a:latin typeface="華康魏碑體" panose="03000709000000000000" pitchFamily="65" charset="-120"/>
                <a:ea typeface="華康魏碑體" panose="03000709000000000000" pitchFamily="65" charset="-120"/>
                <a:cs typeface="+mj-cs"/>
              </a:rPr>
              <a:t>認識我們的思維形態</a:t>
            </a:r>
            <a:endParaRPr lang="zh-CN" altLang="en-US" sz="6000" dirty="0">
              <a:solidFill>
                <a:schemeClr val="accent5">
                  <a:lumMod val="50000"/>
                </a:schemeClr>
              </a:solidFill>
              <a:latin typeface="華康魏碑體" panose="03000709000000000000" pitchFamily="65" charset="-120"/>
              <a:ea typeface="華康魏碑體" panose="03000709000000000000" pitchFamily="65" charset="-120"/>
              <a:cs typeface="+mj-c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45" name="Text Box 21">
            <a:extLst>
              <a:ext uri="{FF2B5EF4-FFF2-40B4-BE49-F238E27FC236}">
                <a16:creationId xmlns:a16="http://schemas.microsoft.com/office/drawing/2014/main" id="{6725985B-78DA-4588-B5BA-270D5470DB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1905000"/>
            <a:ext cx="10896600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buFontTx/>
              <a:buChar char="•"/>
              <a:defRPr/>
            </a:pPr>
            <a:r>
              <a:rPr lang="zh-TW" altLang="en-US" sz="36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Hei" pitchFamily="2" charset="-122"/>
              </a:rPr>
              <a:t>我們有多少種不同發出聲音的方式？</a:t>
            </a:r>
            <a:r>
              <a:rPr lang="en-US" altLang="zh-TW" sz="36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Hei" pitchFamily="2" charset="-122"/>
              </a:rPr>
              <a:t>(</a:t>
            </a:r>
            <a:r>
              <a:rPr lang="zh-TW" altLang="en-US" sz="36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Hei" pitchFamily="2" charset="-122"/>
              </a:rPr>
              <a:t>白帽</a:t>
            </a:r>
            <a:r>
              <a:rPr lang="en-US" altLang="zh-TW" sz="36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Hei" pitchFamily="2" charset="-122"/>
              </a:rPr>
              <a:t>)</a:t>
            </a:r>
            <a:endParaRPr lang="zh-CN" altLang="en-US" sz="36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ea typeface="SimHei" pitchFamily="2" charset="-122"/>
            </a:endParaRPr>
          </a:p>
          <a:p>
            <a:pPr>
              <a:buFontTx/>
              <a:buChar char="•"/>
              <a:defRPr/>
            </a:pPr>
            <a:r>
              <a:rPr lang="zh-TW" altLang="en-US" sz="36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Hei" pitchFamily="2" charset="-122"/>
              </a:rPr>
              <a:t>我覺得你說的方法根本不可行。</a:t>
            </a:r>
            <a:r>
              <a:rPr lang="en-US" altLang="zh-TW" sz="36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Hei" pitchFamily="2" charset="-122"/>
              </a:rPr>
              <a:t>(</a:t>
            </a:r>
            <a:r>
              <a:rPr lang="zh-TW" altLang="en-US" sz="36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Hei" pitchFamily="2" charset="-122"/>
              </a:rPr>
              <a:t>黑帽</a:t>
            </a:r>
            <a:r>
              <a:rPr lang="en-US" altLang="zh-TW" sz="36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Hei" pitchFamily="2" charset="-122"/>
              </a:rPr>
              <a:t>)</a:t>
            </a:r>
            <a:endParaRPr lang="zh-CN" altLang="en-US" sz="36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ea typeface="SimHei" pitchFamily="2" charset="-122"/>
            </a:endParaRPr>
          </a:p>
          <a:p>
            <a:pPr>
              <a:buFontTx/>
              <a:buChar char="•"/>
              <a:defRPr/>
            </a:pPr>
            <a:r>
              <a:rPr lang="zh-TW" altLang="en-US" sz="36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Hei" pitchFamily="2" charset="-122"/>
              </a:rPr>
              <a:t>你說的這個不行，因為這個辦法太複雜。</a:t>
            </a:r>
            <a:r>
              <a:rPr lang="en-US" altLang="zh-TW" sz="36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Hei" pitchFamily="2" charset="-122"/>
              </a:rPr>
              <a:t>(</a:t>
            </a:r>
            <a:r>
              <a:rPr lang="zh-TW" altLang="en-US" sz="36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Hei" pitchFamily="2" charset="-122"/>
              </a:rPr>
              <a:t>紅帽</a:t>
            </a:r>
            <a:r>
              <a:rPr lang="en-US" altLang="zh-TW" sz="36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Hei" pitchFamily="2" charset="-122"/>
              </a:rPr>
              <a:t>)</a:t>
            </a:r>
            <a:endParaRPr lang="zh-CN" altLang="en-US" sz="36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ea typeface="SimHei" pitchFamily="2" charset="-122"/>
            </a:endParaRPr>
          </a:p>
          <a:p>
            <a:pPr>
              <a:buFontTx/>
              <a:buChar char="•"/>
              <a:defRPr/>
            </a:pPr>
            <a:r>
              <a:rPr lang="zh-TW" altLang="en-US" sz="36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Hei" pitchFamily="2" charset="-122"/>
              </a:rPr>
              <a:t>我看這個辦法挺好的，它挺形象的。</a:t>
            </a:r>
            <a:r>
              <a:rPr lang="en-US" altLang="zh-TW" sz="36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Hei" pitchFamily="2" charset="-122"/>
              </a:rPr>
              <a:t>(</a:t>
            </a:r>
            <a:r>
              <a:rPr lang="zh-TW" altLang="en-US" sz="36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Hei" pitchFamily="2" charset="-122"/>
              </a:rPr>
              <a:t>黃帽</a:t>
            </a:r>
            <a:r>
              <a:rPr lang="en-US" altLang="zh-TW" sz="36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Hei" pitchFamily="2" charset="-122"/>
              </a:rPr>
              <a:t>)</a:t>
            </a:r>
            <a:endParaRPr lang="zh-CN" altLang="en-US" sz="36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ea typeface="SimHei" pitchFamily="2" charset="-122"/>
            </a:endParaRPr>
          </a:p>
          <a:p>
            <a:pPr>
              <a:buFontTx/>
              <a:buChar char="•"/>
              <a:defRPr/>
            </a:pPr>
            <a:r>
              <a:rPr lang="zh-TW" altLang="en-US" sz="36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Hei" pitchFamily="2" charset="-122"/>
              </a:rPr>
              <a:t>可不以用火車行駛的聲音來作節奏呢？</a:t>
            </a:r>
            <a:r>
              <a:rPr lang="en-US" altLang="zh-TW" sz="36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Hei" pitchFamily="2" charset="-122"/>
              </a:rPr>
              <a:t>(</a:t>
            </a:r>
            <a:r>
              <a:rPr lang="zh-TW" altLang="en-US" sz="36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Hei" pitchFamily="2" charset="-122"/>
              </a:rPr>
              <a:t>綠帽</a:t>
            </a:r>
            <a:r>
              <a:rPr lang="en-US" altLang="zh-TW" sz="36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Hei" pitchFamily="2" charset="-122"/>
              </a:rPr>
              <a:t>)</a:t>
            </a:r>
            <a:endParaRPr lang="zh-CN" altLang="en-US" sz="36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ea typeface="SimHei" pitchFamily="2" charset="-122"/>
            </a:endParaRPr>
          </a:p>
          <a:p>
            <a:pPr>
              <a:buFontTx/>
              <a:buChar char="•"/>
              <a:defRPr/>
            </a:pPr>
            <a:r>
              <a:rPr lang="zh-TW" altLang="en-US" sz="36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Hei" pitchFamily="2" charset="-122"/>
              </a:rPr>
              <a:t>我們不要吵了，讓我們想想其它的的辦法吧！</a:t>
            </a:r>
            <a:r>
              <a:rPr lang="en-US" altLang="zh-TW" sz="36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Hei" pitchFamily="2" charset="-122"/>
              </a:rPr>
              <a:t>(</a:t>
            </a:r>
            <a:r>
              <a:rPr lang="zh-TW" altLang="en-US" sz="36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Hei" pitchFamily="2" charset="-122"/>
              </a:rPr>
              <a:t>藍帽</a:t>
            </a:r>
            <a:r>
              <a:rPr lang="en-US" altLang="zh-TW" sz="36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Hei" pitchFamily="2" charset="-122"/>
              </a:rPr>
              <a:t>)</a:t>
            </a:r>
            <a:endParaRPr lang="zh-CN" altLang="en-US" sz="28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ea typeface="SimHei" pitchFamily="2" charset="-122"/>
            </a:endParaRPr>
          </a:p>
        </p:txBody>
      </p:sp>
      <p:sp>
        <p:nvSpPr>
          <p:cNvPr id="180251" name="Text Box 27">
            <a:extLst>
              <a:ext uri="{FF2B5EF4-FFF2-40B4-BE49-F238E27FC236}">
                <a16:creationId xmlns:a16="http://schemas.microsoft.com/office/drawing/2014/main" id="{718A83CF-629E-4EA1-96B4-9B75A5F486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47544" y="609601"/>
            <a:ext cx="710964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zh-TW" altLang="en-US" sz="6000" dirty="0">
                <a:solidFill>
                  <a:schemeClr val="accent5">
                    <a:lumMod val="50000"/>
                  </a:schemeClr>
                </a:solidFill>
                <a:latin typeface="華康魏碑體" panose="03000709000000000000" pitchFamily="65" charset="-120"/>
                <a:ea typeface="華康魏碑體" panose="03000709000000000000" pitchFamily="65" charset="-120"/>
                <a:cs typeface="+mj-cs"/>
              </a:rPr>
              <a:t>認識我們的思維形態</a:t>
            </a:r>
            <a:endParaRPr lang="zh-CN" altLang="en-US" sz="6000" dirty="0">
              <a:solidFill>
                <a:schemeClr val="accent5">
                  <a:lumMod val="50000"/>
                </a:schemeClr>
              </a:solidFill>
              <a:latin typeface="華康魏碑體" panose="03000709000000000000" pitchFamily="65" charset="-120"/>
              <a:ea typeface="華康魏碑體" panose="03000709000000000000" pitchFamily="65" charset="-120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882742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9" name="Rectangle 3">
            <a:extLst>
              <a:ext uri="{FF2B5EF4-FFF2-40B4-BE49-F238E27FC236}">
                <a16:creationId xmlns:a16="http://schemas.microsoft.com/office/drawing/2014/main" id="{6467491F-C58F-4A88-B77D-827F46D766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52666" y="609601"/>
            <a:ext cx="5570757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zh-TW" altLang="en-US" sz="6000" dirty="0">
                <a:solidFill>
                  <a:schemeClr val="accent5">
                    <a:lumMod val="50000"/>
                  </a:schemeClr>
                </a:solidFill>
                <a:latin typeface="華康魏碑體" panose="03000709000000000000" pitchFamily="65" charset="-120"/>
                <a:ea typeface="華康魏碑體" panose="03000709000000000000" pitchFamily="65" charset="-120"/>
                <a:cs typeface="+mj-cs"/>
              </a:rPr>
              <a:t>水平思考的工具</a:t>
            </a:r>
            <a:endParaRPr lang="zh-CN" altLang="en-US" sz="6000" dirty="0">
              <a:solidFill>
                <a:schemeClr val="accent5">
                  <a:lumMod val="50000"/>
                </a:schemeClr>
              </a:solidFill>
              <a:latin typeface="華康魏碑體" panose="03000709000000000000" pitchFamily="65" charset="-120"/>
              <a:ea typeface="華康魏碑體" panose="03000709000000000000" pitchFamily="65" charset="-120"/>
              <a:cs typeface="+mj-cs"/>
            </a:endParaRPr>
          </a:p>
        </p:txBody>
      </p:sp>
      <p:sp>
        <p:nvSpPr>
          <p:cNvPr id="70660" name="Rectangle 4">
            <a:extLst>
              <a:ext uri="{FF2B5EF4-FFF2-40B4-BE49-F238E27FC236}">
                <a16:creationId xmlns:a16="http://schemas.microsoft.com/office/drawing/2014/main" id="{1AFAEA20-C61E-47E7-B3FE-1CB5A5C2CC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1357313"/>
            <a:ext cx="38862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3200" dirty="0">
                <a:solidFill>
                  <a:srgbClr val="99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Hei" pitchFamily="2" charset="-122"/>
              </a:rPr>
              <a:t>      </a:t>
            </a:r>
            <a:r>
              <a:rPr lang="en-US" altLang="zh-CN" sz="32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Hei" pitchFamily="2" charset="-122"/>
              </a:rPr>
              <a:t>——</a:t>
            </a:r>
            <a:r>
              <a:rPr lang="en-US" altLang="zh-CN" sz="36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Hei" pitchFamily="2" charset="-122"/>
              </a:rPr>
              <a:t>6</a:t>
            </a:r>
            <a:r>
              <a:rPr lang="zh-CN" altLang="en-US" sz="36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Hei" pitchFamily="2" charset="-122"/>
              </a:rPr>
              <a:t>頂思考帽</a:t>
            </a:r>
          </a:p>
        </p:txBody>
      </p:sp>
      <p:sp>
        <p:nvSpPr>
          <p:cNvPr id="70662" name="Rectangle 6">
            <a:extLst>
              <a:ext uri="{FF2B5EF4-FFF2-40B4-BE49-F238E27FC236}">
                <a16:creationId xmlns:a16="http://schemas.microsoft.com/office/drawing/2014/main" id="{753C21AF-8374-407D-B6C6-604C67FDE5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2187576"/>
            <a:ext cx="10363200" cy="37548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zh-TW" altLang="en-US" sz="28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imHei" pitchFamily="2" charset="-122"/>
                <a:ea typeface="SimHei" pitchFamily="2" charset="-122"/>
              </a:rPr>
              <a:t>一種有效地獲取資訊的技巧 （白帽）</a:t>
            </a:r>
            <a:endParaRPr lang="zh-CN" altLang="en-US" sz="28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SimHei" pitchFamily="2" charset="-122"/>
              <a:ea typeface="SimHei" pitchFamily="2" charset="-122"/>
            </a:endParaRPr>
          </a:p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zh-TW" altLang="en-US" sz="28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imHei" pitchFamily="2" charset="-122"/>
                <a:ea typeface="SimHei" pitchFamily="2" charset="-122"/>
              </a:rPr>
              <a:t>決策時恰當的情感、直覺和預感（紅帽）</a:t>
            </a:r>
            <a:endParaRPr lang="zh-CN" altLang="en-US" sz="28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SimHei" pitchFamily="2" charset="-122"/>
              <a:ea typeface="SimHei" pitchFamily="2" charset="-122"/>
            </a:endParaRPr>
          </a:p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zh-TW" altLang="en-US" sz="28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imHei" pitchFamily="2" charset="-122"/>
                <a:ea typeface="SimHei" pitchFamily="2" charset="-122"/>
              </a:rPr>
              <a:t>如何在評估中使用邏輯性正面探索方式（黃帽）</a:t>
            </a:r>
            <a:endParaRPr lang="zh-CN" altLang="en-US" sz="28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SimHei" pitchFamily="2" charset="-122"/>
              <a:ea typeface="SimHei" pitchFamily="2" charset="-122"/>
            </a:endParaRPr>
          </a:p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zh-TW" altLang="en-US" sz="28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imHei" pitchFamily="2" charset="-122"/>
                <a:ea typeface="SimHei" pitchFamily="2" charset="-122"/>
              </a:rPr>
              <a:t>在評估中恰當、有限地使用謹慎地邏輯性反面探索方式（黑帽）</a:t>
            </a:r>
            <a:endParaRPr lang="zh-CN" altLang="en-US" sz="28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SimHei" pitchFamily="2" charset="-122"/>
              <a:ea typeface="SimHei" pitchFamily="2" charset="-122"/>
            </a:endParaRPr>
          </a:p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zh-TW" altLang="en-US" sz="28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imHei" pitchFamily="2" charset="-122"/>
                <a:ea typeface="SimHei" pitchFamily="2" charset="-122"/>
              </a:rPr>
              <a:t>創造性地真正意義及設計創造性解決問題的基本工具（綠帽）</a:t>
            </a:r>
            <a:endParaRPr lang="zh-CN" altLang="en-US" sz="28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SimHei" pitchFamily="2" charset="-122"/>
              <a:ea typeface="SimHei" pitchFamily="2" charset="-122"/>
            </a:endParaRPr>
          </a:p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zh-CN" altLang="en-US" sz="28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imHei" pitchFamily="2" charset="-122"/>
                <a:ea typeface="SimHei" pitchFamily="2" charset="-122"/>
              </a:rPr>
              <a:t>變換認知</a:t>
            </a:r>
            <a:r>
              <a:rPr lang="zh-TW" altLang="en-US" sz="28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imHei" pitchFamily="2" charset="-122"/>
                <a:ea typeface="SimHei" pitchFamily="2" charset="-122"/>
              </a:rPr>
              <a:t>，一種有效地主持會議或決策不可或缺的技能（藍帽）</a:t>
            </a:r>
            <a:endParaRPr lang="zh-CN" altLang="en-US" sz="24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SimHei" pitchFamily="2" charset="-122"/>
              <a:ea typeface="SimHei" pitchFamily="2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923B9C69-0D7F-4799-A88C-CA1E90BF641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4800" y="762000"/>
            <a:ext cx="5120000" cy="2880000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7D5AEDEE-0F76-472F-8DB0-1BAFB2463A0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4799" y="3733800"/>
            <a:ext cx="5120001" cy="2880000"/>
          </a:xfrm>
          <a:prstGeom prst="rect">
            <a:avLst/>
          </a:prstGeom>
        </p:spPr>
      </p:pic>
      <p:sp>
        <p:nvSpPr>
          <p:cNvPr id="6" name="Text Box 27">
            <a:extLst>
              <a:ext uri="{FF2B5EF4-FFF2-40B4-BE49-F238E27FC236}">
                <a16:creationId xmlns:a16="http://schemas.microsoft.com/office/drawing/2014/main" id="{EB36DB6C-70F8-4072-9545-1E8E411FAD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863172"/>
            <a:ext cx="5486400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28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水</a:t>
            </a:r>
            <a:r>
              <a:rPr lang="zh-TW" altLang="en-US" sz="28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平</a:t>
            </a:r>
            <a:r>
              <a:rPr lang="zh-CN" altLang="en-US" sz="28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思考又叫跳躍式思考</a:t>
            </a:r>
            <a:endParaRPr lang="en-US" altLang="zh-CN" sz="2800" b="1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>
              <a:defRPr/>
            </a:pPr>
            <a:r>
              <a:rPr lang="zh-CN" altLang="en-US" sz="28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垂直思考又叫延長線的思考</a:t>
            </a:r>
            <a:endParaRPr lang="en-US" altLang="zh-CN" sz="2800" b="1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>
              <a:defRPr/>
            </a:pPr>
            <a:r>
              <a:rPr lang="zh-CN" altLang="en-US" sz="28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一般人多習慣</a:t>
            </a:r>
            <a:r>
              <a:rPr lang="zh-TW" altLang="en-US" sz="28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使用</a:t>
            </a:r>
            <a:r>
              <a:rPr lang="zh-CN" altLang="en-US" sz="28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延長線的思考在延長線上尋找答案</a:t>
            </a:r>
            <a:endParaRPr lang="en-US" altLang="zh-CN" sz="2800" b="1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>
              <a:defRPr/>
            </a:pPr>
            <a:r>
              <a:rPr lang="zh-CN" altLang="en-US" sz="28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這時候要修</a:t>
            </a:r>
            <a:r>
              <a:rPr lang="zh-TW" altLang="en-US" sz="28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練</a:t>
            </a:r>
            <a:r>
              <a:rPr lang="zh-CN" altLang="en-US" sz="28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學習</a:t>
            </a:r>
            <a:r>
              <a:rPr lang="zh-TW" altLang="en-US" sz="28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水平</a:t>
            </a:r>
            <a:r>
              <a:rPr lang="zh-CN" altLang="en-US" sz="28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思考</a:t>
            </a:r>
            <a:endParaRPr lang="en-US" altLang="zh-CN" sz="2800" b="1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>
              <a:defRPr/>
            </a:pPr>
            <a:r>
              <a:rPr lang="zh-CN" altLang="en-US" sz="28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就會有</a:t>
            </a:r>
            <a:r>
              <a:rPr lang="zh-TW" altLang="en-US" sz="28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點</a:t>
            </a:r>
            <a:r>
              <a:rPr lang="zh-CN" altLang="en-US" sz="28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子</a:t>
            </a:r>
            <a:r>
              <a:rPr lang="zh-TW" altLang="en-US" sz="28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與</a:t>
            </a:r>
            <a:r>
              <a:rPr lang="zh-CN" altLang="en-US" sz="28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創意</a:t>
            </a:r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29FF029E-E28E-4C63-9A5D-4FA2E716AC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474" y="3733800"/>
            <a:ext cx="4575789" cy="2880000"/>
          </a:xfrm>
          <a:prstGeom prst="rect">
            <a:avLst/>
          </a:prstGeom>
          <a:ln w="38100" cap="sq">
            <a:solidFill>
              <a:schemeClr val="accent1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055775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923B9C69-0D7F-4799-A88C-CA1E90BF641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4800" y="762000"/>
            <a:ext cx="5120000" cy="2880000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7D5AEDEE-0F76-472F-8DB0-1BAFB2463A0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4799" y="3733800"/>
            <a:ext cx="5120001" cy="2880000"/>
          </a:xfrm>
          <a:prstGeom prst="rect">
            <a:avLst/>
          </a:prstGeom>
        </p:spPr>
      </p:pic>
      <p:sp>
        <p:nvSpPr>
          <p:cNvPr id="6" name="Text Box 27">
            <a:extLst>
              <a:ext uri="{FF2B5EF4-FFF2-40B4-BE49-F238E27FC236}">
                <a16:creationId xmlns:a16="http://schemas.microsoft.com/office/drawing/2014/main" id="{EB36DB6C-70F8-4072-9545-1E8E411FAD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863172"/>
            <a:ext cx="5486400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28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水</a:t>
            </a:r>
            <a:r>
              <a:rPr lang="zh-TW" altLang="en-US" sz="28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平</a:t>
            </a:r>
            <a:r>
              <a:rPr lang="zh-CN" altLang="en-US" sz="28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思考又叫跳躍式思考</a:t>
            </a:r>
            <a:endParaRPr lang="en-US" altLang="zh-CN" sz="2800" b="1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>
              <a:defRPr/>
            </a:pPr>
            <a:r>
              <a:rPr lang="zh-CN" altLang="en-US" sz="28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垂直思考又叫延長線的思考</a:t>
            </a:r>
            <a:endParaRPr lang="en-US" altLang="zh-CN" sz="2800" b="1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>
              <a:defRPr/>
            </a:pPr>
            <a:r>
              <a:rPr lang="zh-CN" altLang="en-US" sz="28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一般人多習慣</a:t>
            </a:r>
            <a:r>
              <a:rPr lang="zh-TW" altLang="en-US" sz="28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使用</a:t>
            </a:r>
            <a:r>
              <a:rPr lang="zh-CN" altLang="en-US" sz="28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延長線的思考在延長線上尋找答案</a:t>
            </a:r>
            <a:endParaRPr lang="en-US" altLang="zh-CN" sz="2800" b="1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>
              <a:defRPr/>
            </a:pPr>
            <a:r>
              <a:rPr lang="zh-CN" altLang="en-US" sz="28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這時候要修</a:t>
            </a:r>
            <a:r>
              <a:rPr lang="zh-TW" altLang="en-US" sz="28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練</a:t>
            </a:r>
            <a:r>
              <a:rPr lang="zh-CN" altLang="en-US" sz="28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學習</a:t>
            </a:r>
            <a:r>
              <a:rPr lang="zh-TW" altLang="en-US" sz="28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水平</a:t>
            </a:r>
            <a:r>
              <a:rPr lang="zh-CN" altLang="en-US" sz="28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思考</a:t>
            </a:r>
            <a:endParaRPr lang="en-US" altLang="zh-CN" sz="2800" b="1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>
              <a:defRPr/>
            </a:pPr>
            <a:r>
              <a:rPr lang="zh-CN" altLang="en-US" sz="28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就會有</a:t>
            </a:r>
            <a:r>
              <a:rPr lang="zh-TW" altLang="en-US" sz="28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點</a:t>
            </a:r>
            <a:r>
              <a:rPr lang="zh-CN" altLang="en-US" sz="28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子</a:t>
            </a:r>
            <a:r>
              <a:rPr lang="zh-TW" altLang="en-US" sz="28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與</a:t>
            </a:r>
            <a:r>
              <a:rPr lang="zh-CN" altLang="en-US" sz="28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創意</a:t>
            </a:r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29FF029E-E28E-4C63-9A5D-4FA2E716AC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474" y="3733800"/>
            <a:ext cx="4575789" cy="2880000"/>
          </a:xfrm>
          <a:prstGeom prst="rect">
            <a:avLst/>
          </a:prstGeom>
          <a:ln w="38100" cap="sq">
            <a:solidFill>
              <a:schemeClr val="accent1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10" name="直線單箭頭接點 9">
            <a:extLst>
              <a:ext uri="{FF2B5EF4-FFF2-40B4-BE49-F238E27FC236}">
                <a16:creationId xmlns:a16="http://schemas.microsoft.com/office/drawing/2014/main" id="{80D84F0D-4E44-4783-A6CE-983B9B5393AC}"/>
              </a:ext>
            </a:extLst>
          </p:cNvPr>
          <p:cNvCxnSpPr/>
          <p:nvPr/>
        </p:nvCxnSpPr>
        <p:spPr>
          <a:xfrm flipV="1">
            <a:off x="1600200" y="5334000"/>
            <a:ext cx="3657600" cy="38100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9" name="文字方塊 8">
            <a:extLst>
              <a:ext uri="{FF2B5EF4-FFF2-40B4-BE49-F238E27FC236}">
                <a16:creationId xmlns:a16="http://schemas.microsoft.com/office/drawing/2014/main" id="{71932336-03AE-4568-BF99-C070ED439C5A}"/>
              </a:ext>
            </a:extLst>
          </p:cNvPr>
          <p:cNvSpPr txBox="1"/>
          <p:nvPr/>
        </p:nvSpPr>
        <p:spPr>
          <a:xfrm>
            <a:off x="3664623" y="5593557"/>
            <a:ext cx="1600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延長線的思考</a:t>
            </a:r>
          </a:p>
        </p:txBody>
      </p:sp>
    </p:spTree>
    <p:extLst>
      <p:ext uri="{BB962C8B-B14F-4D97-AF65-F5344CB8AC3E}">
        <p14:creationId xmlns:p14="http://schemas.microsoft.com/office/powerpoint/2010/main" val="12856578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923B9C69-0D7F-4799-A88C-CA1E90BF641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4800" y="762000"/>
            <a:ext cx="5120000" cy="2880000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7D5AEDEE-0F76-472F-8DB0-1BAFB2463A0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4799" y="3733800"/>
            <a:ext cx="5120001" cy="2880000"/>
          </a:xfrm>
          <a:prstGeom prst="rect">
            <a:avLst/>
          </a:prstGeom>
        </p:spPr>
      </p:pic>
      <p:sp>
        <p:nvSpPr>
          <p:cNvPr id="6" name="Text Box 27">
            <a:extLst>
              <a:ext uri="{FF2B5EF4-FFF2-40B4-BE49-F238E27FC236}">
                <a16:creationId xmlns:a16="http://schemas.microsoft.com/office/drawing/2014/main" id="{EB36DB6C-70F8-4072-9545-1E8E411FAD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863172"/>
            <a:ext cx="5486400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28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水</a:t>
            </a:r>
            <a:r>
              <a:rPr lang="zh-TW" altLang="en-US" sz="28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平</a:t>
            </a:r>
            <a:r>
              <a:rPr lang="zh-CN" altLang="en-US" sz="28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思考又叫跳躍式思考</a:t>
            </a:r>
            <a:endParaRPr lang="en-US" altLang="zh-CN" sz="2800" b="1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>
              <a:defRPr/>
            </a:pPr>
            <a:r>
              <a:rPr lang="zh-CN" altLang="en-US" sz="28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垂直思考又叫延長線思考</a:t>
            </a:r>
            <a:endParaRPr lang="en-US" altLang="zh-CN" sz="2800" b="1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>
              <a:defRPr/>
            </a:pPr>
            <a:r>
              <a:rPr lang="zh-CN" altLang="en-US" sz="28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一般人多習慣</a:t>
            </a:r>
            <a:r>
              <a:rPr lang="zh-TW" altLang="en-US" sz="28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使用</a:t>
            </a:r>
            <a:r>
              <a:rPr lang="zh-CN" altLang="en-US" sz="28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延長線思考在延長線上尋找答案</a:t>
            </a:r>
            <a:endParaRPr lang="en-US" altLang="zh-CN" sz="2800" b="1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>
              <a:defRPr/>
            </a:pPr>
            <a:r>
              <a:rPr lang="zh-CN" altLang="en-US" sz="28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這時候要修</a:t>
            </a:r>
            <a:r>
              <a:rPr lang="zh-TW" altLang="en-US" sz="28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練</a:t>
            </a:r>
            <a:r>
              <a:rPr lang="zh-CN" altLang="en-US" sz="28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學習</a:t>
            </a:r>
            <a:r>
              <a:rPr lang="zh-TW" altLang="en-US" sz="28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水平</a:t>
            </a:r>
            <a:r>
              <a:rPr lang="zh-CN" altLang="en-US" sz="28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思考</a:t>
            </a:r>
            <a:endParaRPr lang="en-US" altLang="zh-CN" sz="2800" b="1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>
              <a:defRPr/>
            </a:pPr>
            <a:r>
              <a:rPr lang="zh-CN" altLang="en-US" sz="28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就會有</a:t>
            </a:r>
            <a:r>
              <a:rPr lang="zh-TW" altLang="en-US" sz="28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點</a:t>
            </a:r>
            <a:r>
              <a:rPr lang="zh-CN" altLang="en-US" sz="28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子</a:t>
            </a:r>
            <a:r>
              <a:rPr lang="zh-TW" altLang="en-US" sz="28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與</a:t>
            </a:r>
            <a:r>
              <a:rPr lang="zh-CN" altLang="en-US" sz="28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創意</a:t>
            </a:r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29FF029E-E28E-4C63-9A5D-4FA2E716AC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474" y="3733800"/>
            <a:ext cx="4575789" cy="2880000"/>
          </a:xfrm>
          <a:prstGeom prst="rect">
            <a:avLst/>
          </a:prstGeom>
          <a:ln w="38100" cap="sq">
            <a:solidFill>
              <a:schemeClr val="accent1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10" name="直線單箭頭接點 9">
            <a:extLst>
              <a:ext uri="{FF2B5EF4-FFF2-40B4-BE49-F238E27FC236}">
                <a16:creationId xmlns:a16="http://schemas.microsoft.com/office/drawing/2014/main" id="{80D84F0D-4E44-4783-A6CE-983B9B5393AC}"/>
              </a:ext>
            </a:extLst>
          </p:cNvPr>
          <p:cNvCxnSpPr/>
          <p:nvPr/>
        </p:nvCxnSpPr>
        <p:spPr>
          <a:xfrm flipV="1">
            <a:off x="1600200" y="5334000"/>
            <a:ext cx="3657600" cy="38100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1" name="直線單箭頭接點 10">
            <a:extLst>
              <a:ext uri="{FF2B5EF4-FFF2-40B4-BE49-F238E27FC236}">
                <a16:creationId xmlns:a16="http://schemas.microsoft.com/office/drawing/2014/main" id="{B33F0628-A0BF-4C2B-BBBD-C7094E995441}"/>
              </a:ext>
            </a:extLst>
          </p:cNvPr>
          <p:cNvCxnSpPr>
            <a:cxnSpLocks/>
          </p:cNvCxnSpPr>
          <p:nvPr/>
        </p:nvCxnSpPr>
        <p:spPr>
          <a:xfrm flipV="1">
            <a:off x="2895600" y="4648200"/>
            <a:ext cx="2438400" cy="22860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9" name="文字方塊 8">
            <a:extLst>
              <a:ext uri="{FF2B5EF4-FFF2-40B4-BE49-F238E27FC236}">
                <a16:creationId xmlns:a16="http://schemas.microsoft.com/office/drawing/2014/main" id="{59817AD8-0BB8-4C05-BEC8-E46A28DB0040}"/>
              </a:ext>
            </a:extLst>
          </p:cNvPr>
          <p:cNvSpPr txBox="1"/>
          <p:nvPr/>
        </p:nvSpPr>
        <p:spPr>
          <a:xfrm>
            <a:off x="3809999" y="5593557"/>
            <a:ext cx="14548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TW" altLang="en-US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延長線思考</a:t>
            </a:r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5F8B2CAB-DB12-489F-BF43-D80965B6156F}"/>
              </a:ext>
            </a:extLst>
          </p:cNvPr>
          <p:cNvSpPr txBox="1"/>
          <p:nvPr/>
        </p:nvSpPr>
        <p:spPr>
          <a:xfrm>
            <a:off x="2862471" y="4291845"/>
            <a:ext cx="24383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跳躍式思考</a:t>
            </a:r>
            <a:r>
              <a:rPr lang="en-US" altLang="zh-TW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水平思考</a:t>
            </a:r>
            <a:r>
              <a:rPr lang="en-US" altLang="zh-TW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zh-TW" altLang="en-US" b="1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4185818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7">
            <a:extLst>
              <a:ext uri="{FF2B5EF4-FFF2-40B4-BE49-F238E27FC236}">
                <a16:creationId xmlns:a16="http://schemas.microsoft.com/office/drawing/2014/main" id="{710CECC7-60DA-4951-B6BA-A790834154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64510" y="1351508"/>
            <a:ext cx="5262979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TW" altLang="en-US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簡單的說</a:t>
            </a:r>
            <a:endParaRPr lang="en-US" altLang="zh-TW" sz="4400" b="1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>
              <a:defRPr/>
            </a:pPr>
            <a:r>
              <a:rPr lang="en-US" altLang="zh-TW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6</a:t>
            </a:r>
            <a:r>
              <a:rPr lang="zh-TW" altLang="en-US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頂思考帽</a:t>
            </a:r>
            <a:endParaRPr lang="en-US" altLang="zh-TW" sz="4400" b="1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>
              <a:defRPr/>
            </a:pPr>
            <a:r>
              <a:rPr lang="zh-TW" altLang="en-US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讓思考更周延</a:t>
            </a:r>
            <a:endParaRPr lang="en-US" altLang="zh-TW" sz="4400" b="1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>
              <a:defRPr/>
            </a:pPr>
            <a:r>
              <a:rPr lang="zh-TW" altLang="en-US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讓你避免陷入風險</a:t>
            </a:r>
            <a:endParaRPr lang="en-US" altLang="zh-TW" sz="4400" b="1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>
              <a:defRPr/>
            </a:pPr>
            <a:r>
              <a:rPr lang="zh-TW" altLang="en-US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讓團隊決策更完善</a:t>
            </a:r>
            <a:endParaRPr lang="en-US" altLang="zh-TW" sz="4400" b="1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>
              <a:defRPr/>
            </a:pPr>
            <a:r>
              <a:rPr lang="zh-TW" altLang="en-US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共有共識，更能共行</a:t>
            </a:r>
            <a:endParaRPr lang="zh-CN" altLang="en-US" sz="4400" b="1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6968578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7170" name="Rectangle 2">
            <a:extLst>
              <a:ext uri="{FF2B5EF4-FFF2-40B4-BE49-F238E27FC236}">
                <a16:creationId xmlns:a16="http://schemas.microsoft.com/office/drawing/2014/main" id="{C0805309-9939-4931-95A5-66603EA3BF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defTabSz="457200"/>
            <a:r>
              <a:rPr lang="zh-TW" altLang="en-US" dirty="0"/>
              <a:t>想要去旅行</a:t>
            </a:r>
            <a:r>
              <a:rPr lang="en-US" altLang="zh-TW" dirty="0"/>
              <a:t>(</a:t>
            </a:r>
            <a:r>
              <a:rPr lang="zh-TW" altLang="en-US" dirty="0"/>
              <a:t>簡單例子</a:t>
            </a:r>
            <a:r>
              <a:rPr lang="en-US" altLang="zh-TW" dirty="0"/>
              <a:t>)</a:t>
            </a:r>
            <a:endParaRPr lang="zh-TW" altLang="en-US" dirty="0"/>
          </a:p>
        </p:txBody>
      </p:sp>
      <p:sp>
        <p:nvSpPr>
          <p:cNvPr id="2567171" name="Rectangle 3">
            <a:extLst>
              <a:ext uri="{FF2B5EF4-FFF2-40B4-BE49-F238E27FC236}">
                <a16:creationId xmlns:a16="http://schemas.microsoft.com/office/drawing/2014/main" id="{515FA8DC-06CC-47C6-BA15-7B015A5A582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2133600"/>
            <a:ext cx="11201400" cy="4419600"/>
          </a:xfrm>
        </p:spPr>
        <p:txBody>
          <a:bodyPr>
            <a:normAutofit/>
          </a:bodyPr>
          <a:lstStyle/>
          <a:p>
            <a:pPr marL="171450" indent="-171450" defTabSz="457200"/>
            <a:r>
              <a:rPr lang="zh-TW" altLang="en-US" sz="3200" dirty="0"/>
              <a:t>金</a:t>
            </a:r>
            <a:r>
              <a:rPr lang="en-US" altLang="zh-TW" sz="3200" dirty="0"/>
              <a:t>—</a:t>
            </a:r>
            <a:r>
              <a:rPr lang="zh-TW" altLang="en-US" sz="3200" dirty="0"/>
              <a:t>白色	方向</a:t>
            </a:r>
            <a:r>
              <a:rPr lang="en-US" altLang="zh-TW" sz="3200" dirty="0"/>
              <a:t>,</a:t>
            </a:r>
            <a:r>
              <a:rPr lang="zh-TW" altLang="en-US" sz="3200" dirty="0"/>
              <a:t>目標</a:t>
            </a:r>
            <a:r>
              <a:rPr lang="en-US" altLang="zh-TW" sz="3200" dirty="0"/>
              <a:t>,</a:t>
            </a:r>
            <a:r>
              <a:rPr lang="zh-TW" altLang="en-US" sz="3200" dirty="0"/>
              <a:t>資訊   </a:t>
            </a:r>
            <a:r>
              <a:rPr lang="zh-TW" altLang="en-US" sz="3200" dirty="0">
                <a:solidFill>
                  <a:srgbClr val="002060"/>
                </a:solidFill>
              </a:rPr>
              <a:t>休閒之旅，家庭旅遊，收集資料</a:t>
            </a:r>
          </a:p>
          <a:p>
            <a:pPr marL="171450" indent="-171450" defTabSz="457200"/>
            <a:r>
              <a:rPr lang="zh-TW" altLang="en-US" sz="3200" dirty="0"/>
              <a:t>水</a:t>
            </a:r>
            <a:r>
              <a:rPr lang="en-US" altLang="zh-TW" sz="3200" dirty="0"/>
              <a:t>—</a:t>
            </a:r>
            <a:r>
              <a:rPr lang="zh-TW" altLang="en-US" sz="3200" dirty="0"/>
              <a:t>黑色	障礙</a:t>
            </a:r>
            <a:r>
              <a:rPr lang="en-US" altLang="zh-TW" sz="3200" dirty="0"/>
              <a:t>,</a:t>
            </a:r>
            <a:r>
              <a:rPr lang="zh-TW" altLang="en-US" sz="3200" dirty="0"/>
              <a:t>困難</a:t>
            </a:r>
            <a:r>
              <a:rPr lang="en-US" altLang="zh-TW" sz="3200" dirty="0"/>
              <a:t>,</a:t>
            </a:r>
            <a:r>
              <a:rPr lang="zh-TW" altLang="en-US" sz="3200" dirty="0"/>
              <a:t>風險   </a:t>
            </a:r>
            <a:r>
              <a:rPr lang="zh-TW" altLang="en-US" sz="3200" dirty="0">
                <a:solidFill>
                  <a:srgbClr val="002060"/>
                </a:solidFill>
              </a:rPr>
              <a:t>預算？假期？租車？共同時間？</a:t>
            </a:r>
          </a:p>
          <a:p>
            <a:pPr marL="171450" indent="-171450" defTabSz="457200"/>
            <a:r>
              <a:rPr lang="zh-TW" altLang="en-US" sz="3200" dirty="0"/>
              <a:t>木</a:t>
            </a:r>
            <a:r>
              <a:rPr lang="en-US" altLang="zh-TW" sz="3200" dirty="0"/>
              <a:t>—</a:t>
            </a:r>
            <a:r>
              <a:rPr lang="zh-TW" altLang="en-US" sz="3200" dirty="0"/>
              <a:t>綠色	創意</a:t>
            </a:r>
            <a:r>
              <a:rPr lang="en-US" altLang="zh-TW" sz="3200" dirty="0"/>
              <a:t>,</a:t>
            </a:r>
            <a:r>
              <a:rPr lang="zh-TW" altLang="en-US" sz="3200" dirty="0"/>
              <a:t>成長</a:t>
            </a:r>
            <a:r>
              <a:rPr lang="en-US" altLang="zh-TW" sz="3200" dirty="0"/>
              <a:t>,</a:t>
            </a:r>
            <a:r>
              <a:rPr lang="zh-TW" altLang="en-US" sz="3200" dirty="0"/>
              <a:t>創新   </a:t>
            </a:r>
            <a:r>
              <a:rPr lang="zh-TW" altLang="en-US" sz="3200" dirty="0">
                <a:solidFill>
                  <a:srgbClr val="002060"/>
                </a:solidFill>
              </a:rPr>
              <a:t>提早準備與溝通，找出可行共識</a:t>
            </a:r>
            <a:endParaRPr lang="zh-TW" altLang="en-US" sz="3200" dirty="0">
              <a:solidFill>
                <a:srgbClr val="0070C0"/>
              </a:solidFill>
            </a:endParaRPr>
          </a:p>
          <a:p>
            <a:pPr marL="171450" indent="-171450" defTabSz="457200"/>
            <a:r>
              <a:rPr lang="zh-TW" altLang="en-US" sz="3200" dirty="0"/>
              <a:t>火</a:t>
            </a:r>
            <a:r>
              <a:rPr lang="en-US" altLang="zh-TW" sz="3200" dirty="0"/>
              <a:t>—</a:t>
            </a:r>
            <a:r>
              <a:rPr lang="zh-TW" altLang="en-US" sz="3200" dirty="0"/>
              <a:t>紅色	熱情</a:t>
            </a:r>
            <a:r>
              <a:rPr lang="en-US" altLang="zh-TW" sz="3200" dirty="0"/>
              <a:t>,</a:t>
            </a:r>
            <a:r>
              <a:rPr lang="zh-TW" altLang="en-US" sz="3200" dirty="0"/>
              <a:t>感覺</a:t>
            </a:r>
            <a:r>
              <a:rPr lang="en-US" altLang="zh-TW" sz="3200" dirty="0"/>
              <a:t>,</a:t>
            </a:r>
            <a:r>
              <a:rPr lang="zh-TW" altLang="en-US" sz="3200" dirty="0"/>
              <a:t>情緒   </a:t>
            </a:r>
            <a:r>
              <a:rPr lang="zh-TW" altLang="en-US" sz="3200" dirty="0">
                <a:solidFill>
                  <a:srgbClr val="0070C0"/>
                </a:solidFill>
              </a:rPr>
              <a:t>感受出海賞鯨樂趣，享受溫泉浴</a:t>
            </a:r>
            <a:endParaRPr lang="zh-TW" altLang="en-US" sz="3200" dirty="0"/>
          </a:p>
          <a:p>
            <a:pPr marL="171450" indent="-171450" defTabSz="457200"/>
            <a:r>
              <a:rPr lang="zh-TW" altLang="en-US" sz="3200" dirty="0"/>
              <a:t>土</a:t>
            </a:r>
            <a:r>
              <a:rPr lang="en-US" altLang="zh-TW" sz="3200" dirty="0"/>
              <a:t>—</a:t>
            </a:r>
            <a:r>
              <a:rPr lang="zh-TW" altLang="en-US" sz="3200" dirty="0"/>
              <a:t>黃色	好處</a:t>
            </a:r>
            <a:r>
              <a:rPr lang="en-US" altLang="zh-TW" sz="3200" dirty="0"/>
              <a:t>,</a:t>
            </a:r>
            <a:r>
              <a:rPr lang="zh-TW" altLang="en-US" sz="3200" dirty="0"/>
              <a:t>利益</a:t>
            </a:r>
            <a:r>
              <a:rPr lang="en-US" altLang="zh-TW" sz="3200" dirty="0"/>
              <a:t>,</a:t>
            </a:r>
            <a:r>
              <a:rPr lang="zh-TW" altLang="en-US" sz="3200" dirty="0"/>
              <a:t>機會   </a:t>
            </a:r>
            <a:r>
              <a:rPr lang="zh-TW" altLang="en-US" sz="3200" dirty="0">
                <a:solidFill>
                  <a:srgbClr val="0070C0"/>
                </a:solidFill>
              </a:rPr>
              <a:t>可以買禮物給孩子、自己、朋友</a:t>
            </a:r>
          </a:p>
          <a:p>
            <a:pPr marL="171450" indent="-171450" defTabSz="457200"/>
            <a:r>
              <a:rPr lang="zh-TW" altLang="en-US" sz="3200" dirty="0"/>
              <a:t>天</a:t>
            </a:r>
            <a:r>
              <a:rPr lang="en-US" altLang="zh-TW" sz="3200" dirty="0"/>
              <a:t>—</a:t>
            </a:r>
            <a:r>
              <a:rPr lang="zh-TW" altLang="en-US" sz="3200" dirty="0"/>
              <a:t>藍色	決策</a:t>
            </a:r>
            <a:r>
              <a:rPr lang="en-US" altLang="zh-TW" sz="3200" dirty="0"/>
              <a:t>,</a:t>
            </a:r>
            <a:r>
              <a:rPr lang="zh-TW" altLang="en-US" sz="3200" dirty="0"/>
              <a:t>控制</a:t>
            </a:r>
            <a:r>
              <a:rPr lang="en-US" altLang="zh-TW" sz="3200" dirty="0"/>
              <a:t>,</a:t>
            </a:r>
            <a:r>
              <a:rPr lang="zh-TW" altLang="en-US" sz="3200" dirty="0"/>
              <a:t>組織   </a:t>
            </a:r>
            <a:r>
              <a:rPr lang="zh-TW" altLang="en-US" sz="3200" dirty="0">
                <a:solidFill>
                  <a:srgbClr val="002060"/>
                </a:solidFill>
              </a:rPr>
              <a:t>製作旅行計劃，做好過程的控制</a:t>
            </a:r>
            <a:endParaRPr lang="zh-TW" altLang="en-U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31104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6" name="Rectangle 4">
            <a:extLst>
              <a:ext uri="{FF2B5EF4-FFF2-40B4-BE49-F238E27FC236}">
                <a16:creationId xmlns:a16="http://schemas.microsoft.com/office/drawing/2014/main" id="{F76D4016-F33F-4EB1-941F-F1CA4E2E02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0622" y="760865"/>
            <a:ext cx="5570757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zh-TW" altLang="en-US" sz="6000" dirty="0">
                <a:solidFill>
                  <a:schemeClr val="accent5">
                    <a:lumMod val="50000"/>
                  </a:schemeClr>
                </a:solidFill>
                <a:latin typeface="華康魏碑體" panose="03000709000000000000" pitchFamily="65" charset="-120"/>
                <a:ea typeface="華康魏碑體" panose="03000709000000000000" pitchFamily="65" charset="-120"/>
                <a:cs typeface="+mj-cs"/>
              </a:rPr>
              <a:t>為什麼是帽子？</a:t>
            </a:r>
          </a:p>
        </p:txBody>
      </p:sp>
      <p:sp>
        <p:nvSpPr>
          <p:cNvPr id="125957" name="Rectangle 5">
            <a:extLst>
              <a:ext uri="{FF2B5EF4-FFF2-40B4-BE49-F238E27FC236}">
                <a16:creationId xmlns:a16="http://schemas.microsoft.com/office/drawing/2014/main" id="{C15066F8-7A85-446F-BFF2-413C7E9D74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2133600"/>
            <a:ext cx="9525000" cy="29238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buFontTx/>
              <a:buChar char="•"/>
              <a:defRPr/>
            </a:pPr>
            <a:r>
              <a:rPr lang="zh-TW" altLang="en-US" sz="4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Hei" pitchFamily="2" charset="-122"/>
              </a:rPr>
              <a:t>不同的顏色的帽子代表不同的思考規則。</a:t>
            </a:r>
            <a:endParaRPr lang="zh-CN" altLang="en-US" sz="40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ea typeface="SimHei" pitchFamily="2" charset="-122"/>
            </a:endParaRPr>
          </a:p>
          <a:p>
            <a:pPr>
              <a:lnSpc>
                <a:spcPct val="90000"/>
              </a:lnSpc>
              <a:spcBef>
                <a:spcPct val="50000"/>
              </a:spcBef>
              <a:buFontTx/>
              <a:buChar char="•"/>
              <a:defRPr/>
            </a:pPr>
            <a:r>
              <a:rPr lang="zh-TW" altLang="en-US" sz="4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Hei" pitchFamily="2" charset="-122"/>
              </a:rPr>
              <a:t>容易轉換思考方式。</a:t>
            </a:r>
            <a:endParaRPr lang="zh-CN" altLang="en-US" sz="40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ea typeface="SimHei" pitchFamily="2" charset="-122"/>
            </a:endParaRPr>
          </a:p>
          <a:p>
            <a:pPr>
              <a:lnSpc>
                <a:spcPct val="90000"/>
              </a:lnSpc>
              <a:spcBef>
                <a:spcPct val="50000"/>
              </a:spcBef>
              <a:buFontTx/>
              <a:buChar char="•"/>
              <a:defRPr/>
            </a:pPr>
            <a:r>
              <a:rPr lang="zh-TW" altLang="en-US" sz="4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Hei" pitchFamily="2" charset="-122"/>
              </a:rPr>
              <a:t>帽子為組織思維提供了框架，思維變得更加集中，更加有組織性，更有創造性。</a:t>
            </a:r>
            <a:endParaRPr lang="zh-CN" altLang="en-US" sz="40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ea typeface="SimHei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59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59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957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8" name="Rectangle 4">
            <a:extLst>
              <a:ext uri="{FF2B5EF4-FFF2-40B4-BE49-F238E27FC236}">
                <a16:creationId xmlns:a16="http://schemas.microsoft.com/office/drawing/2014/main" id="{AEBC1170-C589-4D75-94EE-45D88E0CA5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9071" y="807609"/>
            <a:ext cx="6340197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zh-TW" altLang="en-US" sz="6000" dirty="0">
                <a:solidFill>
                  <a:schemeClr val="accent5">
                    <a:lumMod val="50000"/>
                  </a:schemeClr>
                </a:solidFill>
                <a:latin typeface="華康魏碑體" panose="03000709000000000000" pitchFamily="65" charset="-120"/>
                <a:ea typeface="華康魏碑體" panose="03000709000000000000" pitchFamily="65" charset="-120"/>
                <a:cs typeface="+mj-cs"/>
              </a:rPr>
              <a:t>六頂思考帽的價值</a:t>
            </a:r>
          </a:p>
        </p:txBody>
      </p:sp>
      <p:sp>
        <p:nvSpPr>
          <p:cNvPr id="129029" name="Rectangle 5">
            <a:extLst>
              <a:ext uri="{FF2B5EF4-FFF2-40B4-BE49-F238E27FC236}">
                <a16:creationId xmlns:a16="http://schemas.microsoft.com/office/drawing/2014/main" id="{894C34C2-1502-486E-940D-CF06863496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2057400"/>
            <a:ext cx="9448800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zh-TW" altLang="en-US" sz="4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imHei" pitchFamily="2" charset="-122"/>
                <a:ea typeface="SimHei" pitchFamily="2" charset="-122"/>
              </a:rPr>
              <a:t>對即將扮演的角色做了明確規定</a:t>
            </a:r>
            <a:endParaRPr lang="zh-CN" altLang="en-US" sz="40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SimHei" pitchFamily="2" charset="-122"/>
              <a:ea typeface="SimHei" pitchFamily="2" charset="-122"/>
            </a:endParaRPr>
          </a:p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zh-TW" altLang="en-US" sz="4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imHei" pitchFamily="2" charset="-122"/>
                <a:ea typeface="SimHei" pitchFamily="2" charset="-122"/>
              </a:rPr>
              <a:t>設立遊戲規則，成為一種思維的語言</a:t>
            </a:r>
            <a:endParaRPr lang="zh-CN" altLang="en-US" sz="40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SimHei" pitchFamily="2" charset="-122"/>
              <a:ea typeface="SimHei" pitchFamily="2" charset="-122"/>
            </a:endParaRPr>
          </a:p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zh-CN" altLang="en-US" sz="4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imHei" pitchFamily="2" charset="-122"/>
                <a:ea typeface="SimHei" pitchFamily="2" charset="-122"/>
              </a:rPr>
              <a:t>投射注意力</a:t>
            </a:r>
            <a:r>
              <a:rPr lang="zh-TW" altLang="en-US" sz="4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imHei" pitchFamily="2" charset="-122"/>
                <a:ea typeface="SimHei" pitchFamily="2" charset="-122"/>
              </a:rPr>
              <a:t>，思想更專注</a:t>
            </a:r>
            <a:endParaRPr lang="zh-CN" altLang="en-US" sz="40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SimHei" pitchFamily="2" charset="-122"/>
              <a:ea typeface="SimHei" pitchFamily="2" charset="-122"/>
            </a:endParaRPr>
          </a:p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zh-CN" altLang="en-US" sz="4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imHei" pitchFamily="2" charset="-122"/>
                <a:ea typeface="SimHei" pitchFamily="2" charset="-122"/>
              </a:rPr>
              <a:t>方便</a:t>
            </a:r>
            <a:r>
              <a:rPr lang="zh-TW" altLang="en-US" sz="4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imHei" pitchFamily="2" charset="-122"/>
                <a:ea typeface="SimHei" pitchFamily="2" charset="-122"/>
              </a:rPr>
              <a:t>，簡單，易學</a:t>
            </a:r>
            <a:endParaRPr lang="zh-CN" altLang="en-US" sz="32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SimHei" pitchFamily="2" charset="-122"/>
              <a:ea typeface="SimHei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9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029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7" name="Rectangle 7">
            <a:extLst>
              <a:ext uri="{FF2B5EF4-FFF2-40B4-BE49-F238E27FC236}">
                <a16:creationId xmlns:a16="http://schemas.microsoft.com/office/drawing/2014/main" id="{CDAC6F1E-17B6-49E5-B3CE-664E13C7F4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766732"/>
            <a:ext cx="7896225" cy="532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zh-TW" altLang="en-US" sz="6000" dirty="0">
                <a:solidFill>
                  <a:schemeClr val="accent5">
                    <a:lumMod val="50000"/>
                  </a:schemeClr>
                </a:solidFill>
                <a:latin typeface="華康魏碑體" panose="03000709000000000000" pitchFamily="65" charset="-120"/>
                <a:ea typeface="華康魏碑體" panose="03000709000000000000" pitchFamily="65" charset="-120"/>
                <a:cs typeface="+mj-cs"/>
              </a:rPr>
              <a:t>六頂思考帽的方法</a:t>
            </a:r>
            <a:endParaRPr lang="zh-CN" altLang="en-US" sz="6000" dirty="0">
              <a:solidFill>
                <a:schemeClr val="accent5">
                  <a:lumMod val="50000"/>
                </a:schemeClr>
              </a:solidFill>
              <a:latin typeface="華康魏碑體" panose="03000709000000000000" pitchFamily="65" charset="-120"/>
              <a:ea typeface="華康魏碑體" panose="03000709000000000000" pitchFamily="65" charset="-120"/>
              <a:cs typeface="+mj-cs"/>
            </a:endParaRPr>
          </a:p>
          <a:p>
            <a:pPr algn="just">
              <a:defRPr/>
            </a:pPr>
            <a:endParaRPr lang="zh-CN" altLang="en-US" sz="4000" dirty="0">
              <a:solidFill>
                <a:srgbClr val="9966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SimHei" pitchFamily="2" charset="-122"/>
              <a:ea typeface="SimHei" pitchFamily="2" charset="-122"/>
            </a:endParaRPr>
          </a:p>
          <a:p>
            <a:pPr algn="ctr">
              <a:defRPr/>
            </a:pPr>
            <a:r>
              <a:rPr lang="zh-CN" altLang="en-US" sz="4000" b="1" dirty="0">
                <a:solidFill>
                  <a:schemeClr val="accent6">
                    <a:lumMod val="50000"/>
                  </a:schemeClr>
                </a:solidFill>
                <a:latin typeface="SimHei" pitchFamily="2" charset="-122"/>
                <a:ea typeface="SimHei" pitchFamily="2" charset="-122"/>
              </a:rPr>
              <a:t>白帽</a:t>
            </a:r>
            <a:r>
              <a:rPr lang="en-US" altLang="zh-CN" sz="4000" b="1" dirty="0">
                <a:solidFill>
                  <a:schemeClr val="accent6">
                    <a:lumMod val="50000"/>
                  </a:schemeClr>
                </a:solidFill>
                <a:latin typeface="SimHei" pitchFamily="2" charset="-122"/>
                <a:ea typeface="SimHei" pitchFamily="2" charset="-122"/>
              </a:rPr>
              <a:t>:</a:t>
            </a:r>
            <a:r>
              <a:rPr lang="zh-CN" altLang="en-US" sz="4000" b="1" dirty="0">
                <a:solidFill>
                  <a:schemeClr val="accent6">
                    <a:lumMod val="50000"/>
                  </a:schemeClr>
                </a:solidFill>
                <a:latin typeface="SimHei" pitchFamily="2" charset="-122"/>
                <a:ea typeface="SimHei" pitchFamily="2" charset="-122"/>
              </a:rPr>
              <a:t>資料與資訊</a:t>
            </a:r>
          </a:p>
          <a:p>
            <a:pPr algn="ctr">
              <a:defRPr/>
            </a:pPr>
            <a:r>
              <a:rPr lang="zh-CN" altLang="en-US" sz="4000" b="1" dirty="0">
                <a:solidFill>
                  <a:schemeClr val="accent6">
                    <a:lumMod val="50000"/>
                  </a:schemeClr>
                </a:solidFill>
                <a:latin typeface="SimHei" pitchFamily="2" charset="-122"/>
                <a:ea typeface="SimHei" pitchFamily="2" charset="-122"/>
              </a:rPr>
              <a:t>紅帽</a:t>
            </a:r>
            <a:r>
              <a:rPr lang="en-US" altLang="zh-CN" sz="4000" b="1" dirty="0">
                <a:solidFill>
                  <a:schemeClr val="accent6">
                    <a:lumMod val="50000"/>
                  </a:schemeClr>
                </a:solidFill>
                <a:latin typeface="SimHei" pitchFamily="2" charset="-122"/>
                <a:ea typeface="SimHei" pitchFamily="2" charset="-122"/>
              </a:rPr>
              <a:t>:</a:t>
            </a:r>
            <a:r>
              <a:rPr lang="zh-CN" altLang="en-US" sz="4000" b="1" dirty="0">
                <a:solidFill>
                  <a:schemeClr val="accent6">
                    <a:lumMod val="50000"/>
                  </a:schemeClr>
                </a:solidFill>
                <a:latin typeface="SimHei" pitchFamily="2" charset="-122"/>
                <a:ea typeface="SimHei" pitchFamily="2" charset="-122"/>
              </a:rPr>
              <a:t>直覺與感情</a:t>
            </a:r>
          </a:p>
          <a:p>
            <a:pPr algn="ctr">
              <a:defRPr/>
            </a:pPr>
            <a:r>
              <a:rPr lang="zh-CN" altLang="en-US" sz="4000" b="1" dirty="0">
                <a:solidFill>
                  <a:schemeClr val="accent6">
                    <a:lumMod val="50000"/>
                  </a:schemeClr>
                </a:solidFill>
                <a:latin typeface="SimHei" pitchFamily="2" charset="-122"/>
                <a:ea typeface="SimHei" pitchFamily="2" charset="-122"/>
              </a:rPr>
              <a:t>黑帽</a:t>
            </a:r>
            <a:r>
              <a:rPr lang="en-US" altLang="zh-CN" sz="4000" b="1" dirty="0">
                <a:solidFill>
                  <a:schemeClr val="accent6">
                    <a:lumMod val="50000"/>
                  </a:schemeClr>
                </a:solidFill>
                <a:latin typeface="SimHei" pitchFamily="2" charset="-122"/>
                <a:ea typeface="SimHei" pitchFamily="2" charset="-122"/>
              </a:rPr>
              <a:t>:</a:t>
            </a:r>
            <a:r>
              <a:rPr lang="zh-CN" altLang="en-US" sz="4000" b="1" dirty="0">
                <a:solidFill>
                  <a:schemeClr val="accent6">
                    <a:lumMod val="50000"/>
                  </a:schemeClr>
                </a:solidFill>
                <a:latin typeface="SimHei" pitchFamily="2" charset="-122"/>
                <a:ea typeface="SimHei" pitchFamily="2" charset="-122"/>
              </a:rPr>
              <a:t>邏輯與批判</a:t>
            </a:r>
          </a:p>
          <a:p>
            <a:pPr algn="ctr">
              <a:defRPr/>
            </a:pPr>
            <a:r>
              <a:rPr lang="zh-CN" altLang="en-US" sz="4000" b="1" dirty="0">
                <a:solidFill>
                  <a:schemeClr val="accent6">
                    <a:lumMod val="50000"/>
                  </a:schemeClr>
                </a:solidFill>
                <a:latin typeface="SimHei" pitchFamily="2" charset="-122"/>
                <a:ea typeface="SimHei" pitchFamily="2" charset="-122"/>
              </a:rPr>
              <a:t>黃帽</a:t>
            </a:r>
            <a:r>
              <a:rPr lang="en-US" altLang="zh-CN" sz="4000" b="1" dirty="0">
                <a:solidFill>
                  <a:schemeClr val="accent6">
                    <a:lumMod val="50000"/>
                  </a:schemeClr>
                </a:solidFill>
                <a:latin typeface="SimHei" pitchFamily="2" charset="-122"/>
                <a:ea typeface="SimHei" pitchFamily="2" charset="-122"/>
              </a:rPr>
              <a:t>:</a:t>
            </a:r>
            <a:r>
              <a:rPr lang="zh-CN" altLang="en-US" sz="4000" b="1" dirty="0">
                <a:solidFill>
                  <a:schemeClr val="accent6">
                    <a:lumMod val="50000"/>
                  </a:schemeClr>
                </a:solidFill>
                <a:latin typeface="SimHei" pitchFamily="2" charset="-122"/>
                <a:ea typeface="SimHei" pitchFamily="2" charset="-122"/>
              </a:rPr>
              <a:t>積極與樂觀</a:t>
            </a:r>
          </a:p>
          <a:p>
            <a:pPr algn="ctr">
              <a:defRPr/>
            </a:pPr>
            <a:r>
              <a:rPr lang="zh-CN" altLang="en-US" sz="4000" b="1" dirty="0">
                <a:solidFill>
                  <a:schemeClr val="accent6">
                    <a:lumMod val="50000"/>
                  </a:schemeClr>
                </a:solidFill>
                <a:latin typeface="SimHei" pitchFamily="2" charset="-122"/>
                <a:ea typeface="SimHei" pitchFamily="2" charset="-122"/>
              </a:rPr>
              <a:t>綠帽</a:t>
            </a:r>
            <a:r>
              <a:rPr lang="en-US" altLang="zh-CN" sz="4000" b="1" dirty="0">
                <a:solidFill>
                  <a:schemeClr val="accent6">
                    <a:lumMod val="50000"/>
                  </a:schemeClr>
                </a:solidFill>
                <a:latin typeface="SimHei" pitchFamily="2" charset="-122"/>
                <a:ea typeface="SimHei" pitchFamily="2" charset="-122"/>
              </a:rPr>
              <a:t>:</a:t>
            </a:r>
            <a:r>
              <a:rPr lang="zh-CN" altLang="en-US" sz="4000" b="1" dirty="0">
                <a:solidFill>
                  <a:schemeClr val="accent6">
                    <a:lumMod val="50000"/>
                  </a:schemeClr>
                </a:solidFill>
                <a:latin typeface="SimHei" pitchFamily="2" charset="-122"/>
                <a:ea typeface="SimHei" pitchFamily="2" charset="-122"/>
              </a:rPr>
              <a:t>創新與冒險</a:t>
            </a:r>
          </a:p>
          <a:p>
            <a:pPr algn="ctr">
              <a:defRPr/>
            </a:pPr>
            <a:r>
              <a:rPr lang="zh-CN" altLang="en-US" sz="4000" b="1" dirty="0">
                <a:solidFill>
                  <a:schemeClr val="accent6">
                    <a:lumMod val="50000"/>
                  </a:schemeClr>
                </a:solidFill>
                <a:latin typeface="SimHei" pitchFamily="2" charset="-122"/>
                <a:ea typeface="SimHei" pitchFamily="2" charset="-122"/>
              </a:rPr>
              <a:t>藍帽</a:t>
            </a:r>
            <a:r>
              <a:rPr lang="en-US" altLang="zh-CN" sz="4000" b="1" dirty="0">
                <a:solidFill>
                  <a:schemeClr val="accent6">
                    <a:lumMod val="50000"/>
                  </a:schemeClr>
                </a:solidFill>
                <a:latin typeface="SimHei" pitchFamily="2" charset="-122"/>
                <a:ea typeface="SimHei" pitchFamily="2" charset="-122"/>
              </a:rPr>
              <a:t>:</a:t>
            </a:r>
            <a:r>
              <a:rPr lang="zh-CN" altLang="en-US" sz="4000" b="1" dirty="0">
                <a:solidFill>
                  <a:schemeClr val="accent6">
                    <a:lumMod val="50000"/>
                  </a:schemeClr>
                </a:solidFill>
                <a:latin typeface="SimHei" pitchFamily="2" charset="-122"/>
                <a:ea typeface="SimHei" pitchFamily="2" charset="-122"/>
              </a:rPr>
              <a:t>系統與控制</a:t>
            </a:r>
            <a:endParaRPr lang="zh-CN" altLang="en-US" sz="3600" b="1" dirty="0">
              <a:solidFill>
                <a:schemeClr val="accent6">
                  <a:lumMod val="50000"/>
                </a:schemeClr>
              </a:solidFill>
              <a:latin typeface="SimHei" pitchFamily="2" charset="-122"/>
              <a:ea typeface="SimHei" pitchFamily="2" charset="-122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1026" descr="whitehat">
            <a:extLst>
              <a:ext uri="{FF2B5EF4-FFF2-40B4-BE49-F238E27FC236}">
                <a16:creationId xmlns:a16="http://schemas.microsoft.com/office/drawing/2014/main" id="{1FD2649B-AB3D-441E-A3F7-5EBDFACD04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0528" y="153988"/>
            <a:ext cx="889000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44" name="Rectangle 1028">
            <a:extLst>
              <a:ext uri="{FF2B5EF4-FFF2-40B4-BE49-F238E27FC236}">
                <a16:creationId xmlns:a16="http://schemas.microsoft.com/office/drawing/2014/main" id="{4BD3D7D8-D925-44BD-AA16-B7CCAE52EB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2200" y="1720850"/>
            <a:ext cx="74676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800" dirty="0">
                <a:solidFill>
                  <a:srgbClr val="99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imHei" pitchFamily="2" charset="-122"/>
                <a:ea typeface="SimHei" pitchFamily="2" charset="-122"/>
              </a:rPr>
              <a:t>    </a:t>
            </a:r>
            <a:r>
              <a:rPr lang="zh-TW" altLang="en-US" sz="32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imHei" pitchFamily="2" charset="-122"/>
                <a:ea typeface="SimHei" pitchFamily="2" charset="-122"/>
              </a:rPr>
              <a:t>白色顯得中立而客觀。白帽思維代表客觀的事實和數字。</a:t>
            </a:r>
            <a:endParaRPr lang="zh-CN" altLang="en-US" sz="28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SimHei" pitchFamily="2" charset="-122"/>
              <a:ea typeface="SimHei" pitchFamily="2" charset="-122"/>
            </a:endParaRPr>
          </a:p>
        </p:txBody>
      </p:sp>
      <p:sp>
        <p:nvSpPr>
          <p:cNvPr id="61445" name="Rectangle 1029">
            <a:extLst>
              <a:ext uri="{FF2B5EF4-FFF2-40B4-BE49-F238E27FC236}">
                <a16:creationId xmlns:a16="http://schemas.microsoft.com/office/drawing/2014/main" id="{9DF084DB-2EE5-4501-A1D6-B135CE8DEE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46539" y="852488"/>
            <a:ext cx="4516437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48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Hei" pitchFamily="2" charset="-122"/>
              </a:rPr>
              <a:t>白帽思維（</a:t>
            </a:r>
            <a:r>
              <a:rPr lang="zh-TW" altLang="en-US" sz="48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Hei" pitchFamily="2" charset="-122"/>
              </a:rPr>
              <a:t>金</a:t>
            </a:r>
            <a:r>
              <a:rPr lang="zh-CN" altLang="en-US" sz="48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Hei" pitchFamily="2" charset="-122"/>
              </a:rPr>
              <a:t>）</a:t>
            </a:r>
          </a:p>
        </p:txBody>
      </p:sp>
      <p:graphicFrame>
        <p:nvGraphicFramePr>
          <p:cNvPr id="61567" name="Group 1151">
            <a:extLst>
              <a:ext uri="{FF2B5EF4-FFF2-40B4-BE49-F238E27FC236}">
                <a16:creationId xmlns:a16="http://schemas.microsoft.com/office/drawing/2014/main" id="{A052FE2D-18F9-4123-BB52-650D8FE83E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8702415"/>
              </p:ext>
            </p:extLst>
          </p:nvPr>
        </p:nvGraphicFramePr>
        <p:xfrm>
          <a:off x="2151857" y="3200400"/>
          <a:ext cx="8305800" cy="2106930"/>
        </p:xfrm>
        <a:graphic>
          <a:graphicData uri="http://schemas.openxmlformats.org/drawingml/2006/table">
            <a:tbl>
              <a:tblPr/>
              <a:tblGrid>
                <a:gridCol w="4152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2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CN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ea typeface="SimHei" pitchFamily="2" charset="-122"/>
                        </a:rPr>
                        <a:t>今天很冷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ea typeface="SimHei" pitchFamily="2" charset="-122"/>
                        </a:rPr>
                        <a:t>今天氣溫是零下</a:t>
                      </a:r>
                      <a:r>
                        <a:rPr kumimoji="1" lang="en-US" altLang="zh-CN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ea typeface="SimHei" pitchFamily="2" charset="-122"/>
                        </a:rPr>
                        <a:t>4</a:t>
                      </a:r>
                      <a:r>
                        <a:rPr kumimoji="1" lang="zh-CN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ea typeface="SimHei" pitchFamily="2" charset="-122"/>
                        </a:rPr>
                        <a:t>度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24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ea typeface="SimHei" pitchFamily="2" charset="-122"/>
                        </a:rPr>
                        <a:t>美國的治安很差</a:t>
                      </a:r>
                      <a:endParaRPr kumimoji="1" lang="zh-CN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ea typeface="SimHei" pitchFamily="2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ea typeface="SimHei" pitchFamily="2" charset="-122"/>
                        </a:rPr>
                        <a:t>美國的犯罪率為</a:t>
                      </a:r>
                      <a:r>
                        <a:rPr kumimoji="1" lang="en-US" altLang="zh-CN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ea typeface="SimHei" pitchFamily="2" charset="-122"/>
                        </a:rPr>
                        <a:t>10%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54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ea typeface="SimHei" pitchFamily="2" charset="-122"/>
                        </a:rPr>
                        <a:t>房地產最近不景氣</a:t>
                      </a:r>
                      <a:endParaRPr kumimoji="1" lang="zh-CN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ea typeface="SimHei" pitchFamily="2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ea typeface="SimHei" pitchFamily="2" charset="-122"/>
                        </a:rPr>
                        <a:t>房地產消費指數下降</a:t>
                      </a:r>
                      <a:r>
                        <a:rPr kumimoji="1" lang="en-US" altLang="zh-CN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ea typeface="SimHei" pitchFamily="2" charset="-122"/>
                        </a:rPr>
                        <a:t>15%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ea typeface="SimHei" pitchFamily="2" charset="-122"/>
                        </a:rPr>
                        <a:t>公司的人員流動率很高</a:t>
                      </a:r>
                      <a:endParaRPr kumimoji="1" lang="zh-CN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6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ea typeface="SimHei" pitchFamily="2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ea typeface="SimHei" pitchFamily="2" charset="-122"/>
                        </a:rPr>
                        <a:t>公司的流動率為</a:t>
                      </a:r>
                      <a:r>
                        <a:rPr kumimoji="1" lang="en-US" altLang="zh-CN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6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ea typeface="SimHei" pitchFamily="2" charset="-122"/>
                        </a:rPr>
                        <a:t>20%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Rectangle 1028">
            <a:extLst>
              <a:ext uri="{FF2B5EF4-FFF2-40B4-BE49-F238E27FC236}">
                <a16:creationId xmlns:a16="http://schemas.microsoft.com/office/drawing/2014/main" id="{DF0BC9D1-D463-43F3-BC07-5170A6FA3A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5638800"/>
            <a:ext cx="70104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TW" altLang="en-US" sz="3200" dirty="0">
                <a:solidFill>
                  <a:srgbClr val="FFC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imHei" pitchFamily="2" charset="-122"/>
                <a:ea typeface="SimHei" pitchFamily="2" charset="-122"/>
              </a:rPr>
              <a:t>不是只有數字，更要看清客觀的事實</a:t>
            </a:r>
            <a:endParaRPr lang="zh-CN" altLang="en-US" sz="2800" dirty="0">
              <a:solidFill>
                <a:srgbClr val="FFC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SimHei" pitchFamily="2" charset="-122"/>
              <a:ea typeface="SimHei" pitchFamily="2" charset="-12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E6D238B1-E4E5-4800-8DC2-CB88D6D0CA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1371600"/>
            <a:ext cx="7010400" cy="46736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389366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redhat">
            <a:extLst>
              <a:ext uri="{FF2B5EF4-FFF2-40B4-BE49-F238E27FC236}">
                <a16:creationId xmlns:a16="http://schemas.microsoft.com/office/drawing/2014/main" id="{F61C3A30-4273-4A44-9FBC-C71DFC619B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6800" y="228600"/>
            <a:ext cx="901700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2" name="Rectangle 4">
            <a:extLst>
              <a:ext uri="{FF2B5EF4-FFF2-40B4-BE49-F238E27FC236}">
                <a16:creationId xmlns:a16="http://schemas.microsoft.com/office/drawing/2014/main" id="{FB86E489-FEBD-46AF-A32B-AB4320A152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400" y="1854476"/>
            <a:ext cx="9316243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74320" indent="-274320">
              <a:spcBef>
                <a:spcPts val="580"/>
              </a:spcBef>
              <a:defRPr/>
            </a:pPr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SimHei" pitchFamily="2" charset="-122"/>
              </a:rPr>
              <a:t>紅  帽</a:t>
            </a:r>
          </a:p>
          <a:p>
            <a:pPr>
              <a:defRPr/>
            </a:pPr>
            <a:r>
              <a:rPr lang="zh-TW" altLang="en-US" sz="3200" dirty="0">
                <a:solidFill>
                  <a:srgbClr val="99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imHei" pitchFamily="2" charset="-122"/>
                <a:ea typeface="SimHei" pitchFamily="2" charset="-122"/>
              </a:rPr>
              <a:t>   </a:t>
            </a:r>
            <a:r>
              <a:rPr lang="zh-TW" altLang="en-US" sz="32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imHei" pitchFamily="2" charset="-122"/>
                <a:ea typeface="SimHei" pitchFamily="2" charset="-122"/>
              </a:rPr>
              <a:t>紅帽允許人們將感覺與直覺放進來</a:t>
            </a:r>
            <a:r>
              <a:rPr lang="en-US" altLang="zh-CN" sz="32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imHei" pitchFamily="2" charset="-122"/>
                <a:ea typeface="SimHei" pitchFamily="2" charset="-122"/>
              </a:rPr>
              <a:t>,</a:t>
            </a:r>
            <a:r>
              <a:rPr lang="zh-CN" altLang="en-US" sz="32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imHei" pitchFamily="2" charset="-122"/>
                <a:ea typeface="SimHei" pitchFamily="2" charset="-122"/>
              </a:rPr>
              <a:t>不需要道歉</a:t>
            </a:r>
            <a:r>
              <a:rPr lang="en-US" altLang="zh-CN" sz="32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imHei" pitchFamily="2" charset="-122"/>
                <a:ea typeface="SimHei" pitchFamily="2" charset="-122"/>
              </a:rPr>
              <a:t>,</a:t>
            </a:r>
            <a:r>
              <a:rPr lang="zh-CN" altLang="en-US" sz="32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imHei" pitchFamily="2" charset="-122"/>
                <a:ea typeface="SimHei" pitchFamily="2" charset="-122"/>
              </a:rPr>
              <a:t>不用解釋</a:t>
            </a:r>
            <a:r>
              <a:rPr lang="en-US" altLang="zh-CN" sz="32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imHei" pitchFamily="2" charset="-122"/>
                <a:ea typeface="SimHei" pitchFamily="2" charset="-122"/>
              </a:rPr>
              <a:t>,</a:t>
            </a:r>
            <a:r>
              <a:rPr lang="zh-TW" altLang="en-US" sz="32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imHei" pitchFamily="2" charset="-122"/>
                <a:ea typeface="SimHei" pitchFamily="2" charset="-122"/>
              </a:rPr>
              <a:t>也不必想辦法為自己的行為辯解。</a:t>
            </a:r>
            <a:endParaRPr lang="zh-CN" altLang="en-US" sz="32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SimHei" pitchFamily="2" charset="-122"/>
              <a:ea typeface="SimHei" pitchFamily="2" charset="-122"/>
            </a:endParaRPr>
          </a:p>
        </p:txBody>
      </p:sp>
      <p:sp>
        <p:nvSpPr>
          <p:cNvPr id="22534" name="Rectangle 6">
            <a:extLst>
              <a:ext uri="{FF2B5EF4-FFF2-40B4-BE49-F238E27FC236}">
                <a16:creationId xmlns:a16="http://schemas.microsoft.com/office/drawing/2014/main" id="{33855D1D-492C-4D21-AB95-AC3552F5B3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46539" y="852488"/>
            <a:ext cx="4516437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48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Hei" pitchFamily="2" charset="-122"/>
              </a:rPr>
              <a:t>紅帽思維（</a:t>
            </a:r>
            <a:r>
              <a:rPr lang="zh-TW" altLang="en-US" sz="48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Hei" pitchFamily="2" charset="-122"/>
              </a:rPr>
              <a:t>火</a:t>
            </a:r>
            <a:r>
              <a:rPr lang="zh-CN" altLang="en-US" sz="48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Hei" pitchFamily="2" charset="-122"/>
              </a:rPr>
              <a:t>）</a:t>
            </a:r>
          </a:p>
        </p:txBody>
      </p:sp>
      <p:sp>
        <p:nvSpPr>
          <p:cNvPr id="22536" name="Rectangle 8">
            <a:extLst>
              <a:ext uri="{FF2B5EF4-FFF2-40B4-BE49-F238E27FC236}">
                <a16:creationId xmlns:a16="http://schemas.microsoft.com/office/drawing/2014/main" id="{B6C437E7-D9F6-48E7-9DB2-8C3B287BD1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2045" y="3962400"/>
            <a:ext cx="4910931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buFontTx/>
              <a:buChar char="•"/>
              <a:defRPr/>
            </a:pPr>
            <a:r>
              <a:rPr lang="zh-TW" altLang="en-US" sz="32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imHei" pitchFamily="2" charset="-122"/>
                <a:ea typeface="SimHei" pitchFamily="2" charset="-122"/>
              </a:rPr>
              <a:t>我現在有什麼感受</a:t>
            </a:r>
            <a:r>
              <a:rPr lang="en-US" altLang="zh-CN" sz="32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imHei" pitchFamily="2" charset="-122"/>
                <a:ea typeface="SimHei" pitchFamily="2" charset="-122"/>
              </a:rPr>
              <a:t>?</a:t>
            </a:r>
          </a:p>
          <a:p>
            <a:pPr>
              <a:buFontTx/>
              <a:buChar char="•"/>
              <a:defRPr/>
            </a:pPr>
            <a:r>
              <a:rPr lang="zh-TW" altLang="en-US" sz="32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imHei" pitchFamily="2" charset="-122"/>
                <a:ea typeface="SimHei" pitchFamily="2" charset="-122"/>
              </a:rPr>
              <a:t>我的感覺告訴我什麼</a:t>
            </a:r>
            <a:r>
              <a:rPr lang="en-US" altLang="zh-CN" sz="32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imHei" pitchFamily="2" charset="-122"/>
                <a:ea typeface="SimHei" pitchFamily="2" charset="-122"/>
              </a:rPr>
              <a:t>?</a:t>
            </a:r>
          </a:p>
          <a:p>
            <a:pPr>
              <a:buFontTx/>
              <a:buChar char="•"/>
              <a:defRPr/>
            </a:pPr>
            <a:r>
              <a:rPr lang="zh-TW" altLang="en-US" sz="32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imHei" pitchFamily="2" charset="-122"/>
                <a:ea typeface="SimHei" pitchFamily="2" charset="-122"/>
              </a:rPr>
              <a:t>我的直覺反應是什麼</a:t>
            </a:r>
            <a:r>
              <a:rPr lang="en-US" altLang="zh-CN" sz="32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imHei" pitchFamily="2" charset="-122"/>
                <a:ea typeface="SimHei" pitchFamily="2" charset="-122"/>
              </a:rPr>
              <a:t>?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redhat">
            <a:extLst>
              <a:ext uri="{FF2B5EF4-FFF2-40B4-BE49-F238E27FC236}">
                <a16:creationId xmlns:a16="http://schemas.microsoft.com/office/drawing/2014/main" id="{56B8F302-85B3-41AE-AD02-9BD0CC11DD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9200" y="326330"/>
            <a:ext cx="901700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2340" name="Rectangle 4">
            <a:extLst>
              <a:ext uri="{FF2B5EF4-FFF2-40B4-BE49-F238E27FC236}">
                <a16:creationId xmlns:a16="http://schemas.microsoft.com/office/drawing/2014/main" id="{AC819532-4DAF-4DA8-91A1-0105EAD319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1905000"/>
            <a:ext cx="77724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800" dirty="0">
                <a:solidFill>
                  <a:srgbClr val="99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imHei" pitchFamily="2" charset="-122"/>
                <a:ea typeface="SimHei" pitchFamily="2" charset="-122"/>
              </a:rPr>
              <a:t>    </a:t>
            </a:r>
            <a:r>
              <a:rPr lang="zh-TW" altLang="en-US" sz="32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imHei" pitchFamily="2" charset="-122"/>
                <a:ea typeface="SimHei" pitchFamily="2" charset="-122"/>
              </a:rPr>
              <a:t>紅色暗示憤怒、狂暴等情感特徵，紅帽思維代表情緒上的感覺、直覺和預感。</a:t>
            </a:r>
            <a:endParaRPr lang="zh-CN" altLang="en-US" sz="28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SimHei" pitchFamily="2" charset="-122"/>
              <a:ea typeface="SimHei" pitchFamily="2" charset="-122"/>
            </a:endParaRPr>
          </a:p>
        </p:txBody>
      </p:sp>
      <p:sp>
        <p:nvSpPr>
          <p:cNvPr id="14341" name="Rectangle 5">
            <a:extLst>
              <a:ext uri="{FF2B5EF4-FFF2-40B4-BE49-F238E27FC236}">
                <a16:creationId xmlns:a16="http://schemas.microsoft.com/office/drawing/2014/main" id="{E5BCCB2D-3FC6-41A5-8684-13376FF35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3735388"/>
            <a:ext cx="9144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n-US" altLang="zh-CN" sz="1000">
                <a:ea typeface="宋体" panose="02010600030101010101" pitchFamily="2" charset="-122"/>
              </a:rPr>
              <a:t> </a:t>
            </a:r>
          </a:p>
          <a:p>
            <a:pPr eaLnBrk="0" hangingPunct="0"/>
            <a:endParaRPr lang="en-US" altLang="zh-CN">
              <a:ea typeface="宋体" panose="02010600030101010101" pitchFamily="2" charset="-122"/>
            </a:endParaRPr>
          </a:p>
        </p:txBody>
      </p:sp>
      <p:sp>
        <p:nvSpPr>
          <p:cNvPr id="142342" name="Rectangle 6">
            <a:extLst>
              <a:ext uri="{FF2B5EF4-FFF2-40B4-BE49-F238E27FC236}">
                <a16:creationId xmlns:a16="http://schemas.microsoft.com/office/drawing/2014/main" id="{0A0FDF94-0960-4F44-AE62-44C6696520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46539" y="852488"/>
            <a:ext cx="4516437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48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Hei" pitchFamily="2" charset="-122"/>
              </a:rPr>
              <a:t>紅帽思維（</a:t>
            </a:r>
            <a:r>
              <a:rPr lang="zh-TW" altLang="en-US" sz="48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Hei" pitchFamily="2" charset="-122"/>
              </a:rPr>
              <a:t>火</a:t>
            </a:r>
            <a:r>
              <a:rPr lang="zh-CN" altLang="en-US" sz="48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Hei" pitchFamily="2" charset="-122"/>
              </a:rPr>
              <a:t>）</a:t>
            </a:r>
          </a:p>
        </p:txBody>
      </p:sp>
      <p:sp>
        <p:nvSpPr>
          <p:cNvPr id="142343" name="Rectangle 7">
            <a:extLst>
              <a:ext uri="{FF2B5EF4-FFF2-40B4-BE49-F238E27FC236}">
                <a16:creationId xmlns:a16="http://schemas.microsoft.com/office/drawing/2014/main" id="{21B34DA7-935C-40F2-AED3-E969085940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3352800"/>
            <a:ext cx="8229600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indent="-342900">
              <a:spcBef>
                <a:spcPct val="50000"/>
              </a:spcBef>
              <a:buFontTx/>
              <a:buChar char="•"/>
              <a:defRPr/>
            </a:pPr>
            <a:r>
              <a:rPr lang="zh-TW" altLang="en-US" sz="3200" dirty="0">
                <a:solidFill>
                  <a:srgbClr val="99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imHei" pitchFamily="2" charset="-122"/>
                <a:ea typeface="SimHei" pitchFamily="2" charset="-122"/>
              </a:rPr>
              <a:t> </a:t>
            </a:r>
            <a:r>
              <a:rPr lang="zh-TW" altLang="en-US" sz="32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imHei" pitchFamily="2" charset="-122"/>
                <a:ea typeface="SimHei" pitchFamily="2" charset="-122"/>
              </a:rPr>
              <a:t>我戴上紅帽。我不喜歡這個計畫。</a:t>
            </a:r>
            <a:endParaRPr lang="zh-CN" altLang="en-US" sz="32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SimHei" pitchFamily="2" charset="-122"/>
              <a:ea typeface="SimHei" pitchFamily="2" charset="-122"/>
            </a:endParaRPr>
          </a:p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zh-TW" altLang="en-US" sz="32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imHei" pitchFamily="2" charset="-122"/>
                <a:ea typeface="SimHei" pitchFamily="2" charset="-122"/>
              </a:rPr>
              <a:t> 我的紅帽思維告訴我</a:t>
            </a:r>
            <a:r>
              <a:rPr lang="en-US" altLang="zh-CN" sz="32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imHei" pitchFamily="2" charset="-122"/>
                <a:ea typeface="SimHei" pitchFamily="2" charset="-122"/>
              </a:rPr>
              <a:t>,</a:t>
            </a:r>
            <a:r>
              <a:rPr lang="zh-TW" altLang="en-US" sz="32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imHei" pitchFamily="2" charset="-122"/>
                <a:ea typeface="SimHei" pitchFamily="2" charset="-122"/>
              </a:rPr>
              <a:t>這個做法行不通。</a:t>
            </a:r>
            <a:endParaRPr lang="zh-CN" altLang="en-US" sz="32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SimHei" pitchFamily="2" charset="-122"/>
              <a:ea typeface="SimHei" pitchFamily="2" charset="-122"/>
            </a:endParaRPr>
          </a:p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zh-TW" altLang="en-US" sz="32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imHei" pitchFamily="2" charset="-122"/>
                <a:ea typeface="SimHei" pitchFamily="2" charset="-122"/>
              </a:rPr>
              <a:t> 我不喜歡你們處理這件事情的方式。</a:t>
            </a:r>
            <a:endParaRPr lang="zh-CN" altLang="en-US" sz="32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SimHei" pitchFamily="2" charset="-122"/>
              <a:ea typeface="SimHei" pitchFamily="2" charset="-122"/>
            </a:endParaRPr>
          </a:p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zh-TW" altLang="en-US" sz="32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imHei" pitchFamily="2" charset="-122"/>
                <a:ea typeface="SimHei" pitchFamily="2" charset="-122"/>
              </a:rPr>
              <a:t> 我的直覺告訴我</a:t>
            </a:r>
            <a:r>
              <a:rPr lang="en-US" altLang="zh-CN" sz="32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imHei" pitchFamily="2" charset="-122"/>
                <a:ea typeface="SimHei" pitchFamily="2" charset="-122"/>
              </a:rPr>
              <a:t>,</a:t>
            </a:r>
            <a:r>
              <a:rPr lang="zh-TW" altLang="en-US" sz="32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imHei" pitchFamily="2" charset="-122"/>
                <a:ea typeface="SimHei" pitchFamily="2" charset="-122"/>
              </a:rPr>
              <a:t>價格很快就會跌下來。</a:t>
            </a:r>
            <a:endParaRPr lang="zh-CN" altLang="en-US" sz="32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SimHei" pitchFamily="2" charset="-122"/>
              <a:ea typeface="SimHei" pitchFamily="2" charset="-122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redhat">
            <a:extLst>
              <a:ext uri="{FF2B5EF4-FFF2-40B4-BE49-F238E27FC236}">
                <a16:creationId xmlns:a16="http://schemas.microsoft.com/office/drawing/2014/main" id="{C913F0EF-AEF2-43A9-B97A-08037A84A6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7800" y="304800"/>
            <a:ext cx="901700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64" name="Rectangle 4">
            <a:extLst>
              <a:ext uri="{FF2B5EF4-FFF2-40B4-BE49-F238E27FC236}">
                <a16:creationId xmlns:a16="http://schemas.microsoft.com/office/drawing/2014/main" id="{6D4D0576-15FD-4761-9F52-101733E0AE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6557" y="1859340"/>
            <a:ext cx="92964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74320" indent="-274320">
              <a:spcBef>
                <a:spcPts val="580"/>
              </a:spcBef>
              <a:defRPr/>
            </a:pPr>
            <a:r>
              <a:rPr lang="zh-TW" altLang="en-US" sz="32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SimHei" pitchFamily="2" charset="-122"/>
              </a:rPr>
              <a:t>背景情感與思維</a:t>
            </a:r>
            <a:endParaRPr lang="zh-CN" altLang="en-US" sz="32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微軟正黑體" panose="020B0604030504040204" pitchFamily="34" charset="-120"/>
              <a:ea typeface="SimHei" pitchFamily="2" charset="-122"/>
            </a:endParaRPr>
          </a:p>
          <a:p>
            <a:pPr>
              <a:defRPr/>
            </a:pPr>
            <a:r>
              <a:rPr lang="zh-CN" altLang="en-US" sz="3200" dirty="0">
                <a:solidFill>
                  <a:srgbClr val="99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imHei" pitchFamily="2" charset="-122"/>
                <a:ea typeface="SimHei" pitchFamily="2" charset="-122"/>
              </a:rPr>
              <a:t>    </a:t>
            </a:r>
            <a:r>
              <a:rPr lang="zh-TW" altLang="en-US" sz="32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imHei" pitchFamily="2" charset="-122"/>
                <a:ea typeface="SimHei" pitchFamily="2" charset="-122"/>
              </a:rPr>
              <a:t>同情、憤怒、嫉妒或害怕等這些背景情感會限制所有的思維，並使思維帶有各種色彩。</a:t>
            </a:r>
            <a:endParaRPr lang="zh-CN" altLang="en-US" sz="24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SimHei" pitchFamily="2" charset="-122"/>
              <a:ea typeface="SimHei" pitchFamily="2" charset="-122"/>
            </a:endParaRPr>
          </a:p>
        </p:txBody>
      </p:sp>
      <p:sp>
        <p:nvSpPr>
          <p:cNvPr id="143366" name="Rectangle 6">
            <a:extLst>
              <a:ext uri="{FF2B5EF4-FFF2-40B4-BE49-F238E27FC236}">
                <a16:creationId xmlns:a16="http://schemas.microsoft.com/office/drawing/2014/main" id="{F8D7A241-D9D1-4C46-807D-7501AA9420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46539" y="852488"/>
            <a:ext cx="4516437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48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Hei" pitchFamily="2" charset="-122"/>
              </a:rPr>
              <a:t>紅帽思維（</a:t>
            </a:r>
            <a:r>
              <a:rPr lang="zh-TW" altLang="en-US" sz="48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Hei" pitchFamily="2" charset="-122"/>
              </a:rPr>
              <a:t>火</a:t>
            </a:r>
            <a:r>
              <a:rPr lang="zh-CN" altLang="en-US" sz="48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Hei" pitchFamily="2" charset="-122"/>
              </a:rPr>
              <a:t>）</a:t>
            </a:r>
          </a:p>
        </p:txBody>
      </p:sp>
      <p:sp>
        <p:nvSpPr>
          <p:cNvPr id="143367" name="Rectangle 7">
            <a:extLst>
              <a:ext uri="{FF2B5EF4-FFF2-40B4-BE49-F238E27FC236}">
                <a16:creationId xmlns:a16="http://schemas.microsoft.com/office/drawing/2014/main" id="{09FD8C9E-BC00-4F4C-AC25-CA54E8D16B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46115" y="3773317"/>
            <a:ext cx="93726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buFontTx/>
              <a:buChar char="•"/>
              <a:defRPr/>
            </a:pPr>
            <a:r>
              <a:rPr lang="zh-TW" altLang="en-US" sz="28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imHei" pitchFamily="2" charset="-122"/>
                <a:ea typeface="SimHei" pitchFamily="2" charset="-122"/>
              </a:rPr>
              <a:t>你說的這些只是為自己的利益著想，根本不是為了公司</a:t>
            </a:r>
            <a:endParaRPr lang="zh-CN" altLang="en-US" sz="28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SimHei" pitchFamily="2" charset="-122"/>
              <a:ea typeface="SimHei" pitchFamily="2" charset="-122"/>
            </a:endParaRPr>
          </a:p>
          <a:p>
            <a:pPr>
              <a:defRPr/>
            </a:pPr>
            <a:endParaRPr lang="zh-CN" altLang="en-US" sz="28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SimHei" pitchFamily="2" charset="-122"/>
              <a:ea typeface="SimHei" pitchFamily="2" charset="-122"/>
            </a:endParaRPr>
          </a:p>
          <a:p>
            <a:pPr>
              <a:buFontTx/>
              <a:buChar char="•"/>
              <a:defRPr/>
            </a:pPr>
            <a:r>
              <a:rPr lang="zh-TW" altLang="en-US" sz="28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imHei" pitchFamily="2" charset="-122"/>
                <a:ea typeface="SimHei" pitchFamily="2" charset="-122"/>
              </a:rPr>
              <a:t>我反對他擔任這個職位，因為他晉升的這麼快，讓人嫉妒</a:t>
            </a:r>
            <a:endParaRPr lang="zh-CN" altLang="en-US" sz="28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SimHei" pitchFamily="2" charset="-122"/>
              <a:ea typeface="SimHei" pitchFamily="2" charset="-122"/>
            </a:endParaRPr>
          </a:p>
        </p:txBody>
      </p:sp>
      <p:sp>
        <p:nvSpPr>
          <p:cNvPr id="6" name="Rectangle 1028">
            <a:extLst>
              <a:ext uri="{FF2B5EF4-FFF2-40B4-BE49-F238E27FC236}">
                <a16:creationId xmlns:a16="http://schemas.microsoft.com/office/drawing/2014/main" id="{870E3B86-9B8D-4D76-8DBE-BDE7095442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7400" y="5562600"/>
            <a:ext cx="79121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TW" altLang="en-US" sz="3200" dirty="0">
                <a:solidFill>
                  <a:srgbClr val="FFC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imHei" pitchFamily="2" charset="-122"/>
                <a:ea typeface="SimHei" pitchFamily="2" charset="-122"/>
              </a:rPr>
              <a:t>不是只有情感，真正的情感要表達出來</a:t>
            </a:r>
            <a:endParaRPr lang="zh-CN" altLang="en-US" sz="2800" dirty="0">
              <a:solidFill>
                <a:srgbClr val="FFC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SimHei" pitchFamily="2" charset="-122"/>
              <a:ea typeface="SimHei" pitchFamily="2" charset="-122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026" descr="redhat">
            <a:extLst>
              <a:ext uri="{FF2B5EF4-FFF2-40B4-BE49-F238E27FC236}">
                <a16:creationId xmlns:a16="http://schemas.microsoft.com/office/drawing/2014/main" id="{19A4923E-725F-4F9F-8F72-B845181335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550" y="284162"/>
            <a:ext cx="901700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5412" name="Rectangle 1028">
            <a:extLst>
              <a:ext uri="{FF2B5EF4-FFF2-40B4-BE49-F238E27FC236}">
                <a16:creationId xmlns:a16="http://schemas.microsoft.com/office/drawing/2014/main" id="{BCCE24A4-BC33-4795-8890-E4C0A22729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1843089"/>
            <a:ext cx="102108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74320" indent="-274320">
              <a:spcBef>
                <a:spcPts val="580"/>
              </a:spcBef>
              <a:defRPr/>
            </a:pPr>
            <a:r>
              <a:rPr lang="zh-TW" altLang="en-US" sz="32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SimHei" pitchFamily="2" charset="-122"/>
              </a:rPr>
              <a:t>背景情感與思維</a:t>
            </a:r>
            <a:endParaRPr lang="zh-CN" altLang="en-US" sz="32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微軟正黑體" panose="020B0604030504040204" pitchFamily="34" charset="-120"/>
              <a:ea typeface="SimHei" pitchFamily="2" charset="-122"/>
            </a:endParaRPr>
          </a:p>
          <a:p>
            <a:pPr>
              <a:defRPr/>
            </a:pPr>
            <a:r>
              <a:rPr lang="zh-CN" altLang="en-US" sz="3200" dirty="0">
                <a:solidFill>
                  <a:srgbClr val="99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imHei" pitchFamily="2" charset="-122"/>
                <a:ea typeface="SimHei" pitchFamily="2" charset="-122"/>
              </a:rPr>
              <a:t>    </a:t>
            </a:r>
            <a:r>
              <a:rPr lang="zh-TW" altLang="en-US" sz="32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imHei" pitchFamily="2" charset="-122"/>
                <a:ea typeface="SimHei" pitchFamily="2" charset="-122"/>
              </a:rPr>
              <a:t>如果背景情感被排斥于整個思維過程之外，那麼它們就會隱藏起來並以一種潛在的形式影響整個思維活動。</a:t>
            </a:r>
            <a:endParaRPr lang="zh-CN" altLang="en-US" sz="20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SimHei" pitchFamily="2" charset="-122"/>
              <a:ea typeface="SimHei" pitchFamily="2" charset="-122"/>
            </a:endParaRPr>
          </a:p>
        </p:txBody>
      </p:sp>
      <p:sp>
        <p:nvSpPr>
          <p:cNvPr id="145413" name="Rectangle 1029">
            <a:extLst>
              <a:ext uri="{FF2B5EF4-FFF2-40B4-BE49-F238E27FC236}">
                <a16:creationId xmlns:a16="http://schemas.microsoft.com/office/drawing/2014/main" id="{AA7BD035-D31A-4E1A-8965-BFE794BEF9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46539" y="852488"/>
            <a:ext cx="4516437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48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Hei" pitchFamily="2" charset="-122"/>
              </a:rPr>
              <a:t>紅帽思維（</a:t>
            </a:r>
            <a:r>
              <a:rPr lang="zh-TW" altLang="en-US" sz="48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Hei" pitchFamily="2" charset="-122"/>
              </a:rPr>
              <a:t>火</a:t>
            </a:r>
            <a:r>
              <a:rPr lang="zh-CN" altLang="en-US" sz="48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Hei" pitchFamily="2" charset="-122"/>
              </a:rPr>
              <a:t>）</a:t>
            </a:r>
          </a:p>
        </p:txBody>
      </p:sp>
      <p:sp>
        <p:nvSpPr>
          <p:cNvPr id="145414" name="Rectangle 1030">
            <a:extLst>
              <a:ext uri="{FF2B5EF4-FFF2-40B4-BE49-F238E27FC236}">
                <a16:creationId xmlns:a16="http://schemas.microsoft.com/office/drawing/2014/main" id="{0E04E2E4-0836-42FF-B882-3FBA793ADA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0" y="3657600"/>
            <a:ext cx="922020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buFontTx/>
              <a:buChar char="•"/>
              <a:defRPr/>
            </a:pPr>
            <a:r>
              <a:rPr lang="zh-TW" altLang="en-US" sz="32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imHei" pitchFamily="2" charset="-122"/>
                <a:ea typeface="SimHei" pitchFamily="2" charset="-122"/>
              </a:rPr>
              <a:t>你說的這些只是為自己的利益著想，根本不是為了公司</a:t>
            </a:r>
            <a:r>
              <a:rPr lang="zh-CN" altLang="en-US" sz="32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imHei" pitchFamily="2" charset="-122"/>
                <a:ea typeface="SimHei" pitchFamily="2" charset="-122"/>
              </a:rPr>
              <a:t>，</a:t>
            </a:r>
            <a:r>
              <a:rPr lang="zh-TW" altLang="en-US" sz="32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imHei" pitchFamily="2" charset="-122"/>
                <a:ea typeface="SimHei" pitchFamily="2" charset="-122"/>
              </a:rPr>
              <a:t>所以絕不能讓他得逞。</a:t>
            </a:r>
            <a:endParaRPr lang="zh-CN" altLang="en-US" sz="32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SimHei" pitchFamily="2" charset="-122"/>
              <a:ea typeface="SimHei" pitchFamily="2" charset="-122"/>
            </a:endParaRPr>
          </a:p>
          <a:p>
            <a:pPr>
              <a:defRPr/>
            </a:pPr>
            <a:endParaRPr lang="zh-CN" altLang="en-US" sz="3200" dirty="0">
              <a:solidFill>
                <a:srgbClr val="FF99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SimHei" pitchFamily="2" charset="-122"/>
              <a:ea typeface="SimHei" pitchFamily="2" charset="-122"/>
            </a:endParaRPr>
          </a:p>
          <a:p>
            <a:pPr>
              <a:buFontTx/>
              <a:buChar char="•"/>
              <a:defRPr/>
            </a:pPr>
            <a:r>
              <a:rPr lang="zh-TW" altLang="en-US" sz="32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imHei" pitchFamily="2" charset="-122"/>
                <a:ea typeface="SimHei" pitchFamily="2" charset="-122"/>
              </a:rPr>
              <a:t>我反對他擔任這個職位，因為他晉升的這麼快，讓人嫉妒，</a:t>
            </a:r>
            <a:r>
              <a:rPr lang="zh-TW" altLang="en-US" sz="32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imHei" pitchFamily="2" charset="-122"/>
                <a:ea typeface="SimHei" pitchFamily="2" charset="-122"/>
              </a:rPr>
              <a:t>所以我一定要在領導面前告他一狀。</a:t>
            </a:r>
            <a:endParaRPr lang="zh-CN" altLang="en-US" sz="32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SimHei" pitchFamily="2" charset="-122"/>
              <a:ea typeface="SimHei" pitchFamily="2" charset="-122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blackhat">
            <a:extLst>
              <a:ext uri="{FF2B5EF4-FFF2-40B4-BE49-F238E27FC236}">
                <a16:creationId xmlns:a16="http://schemas.microsoft.com/office/drawing/2014/main" id="{A5BCD46E-F0A4-4A11-B629-DF0E60BEC5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0" y="153988"/>
            <a:ext cx="889000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8484" name="Rectangle 4">
            <a:extLst>
              <a:ext uri="{FF2B5EF4-FFF2-40B4-BE49-F238E27FC236}">
                <a16:creationId xmlns:a16="http://schemas.microsoft.com/office/drawing/2014/main" id="{46457655-FCC9-44CA-9473-DE6CB96E12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1828800"/>
            <a:ext cx="79248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800" dirty="0">
                <a:solidFill>
                  <a:srgbClr val="99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imHei" pitchFamily="2" charset="-122"/>
                <a:ea typeface="SimHei" pitchFamily="2" charset="-122"/>
              </a:rPr>
              <a:t>    </a:t>
            </a:r>
            <a:r>
              <a:rPr lang="zh-TW" altLang="en-US" sz="32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imHei" pitchFamily="2" charset="-122"/>
                <a:ea typeface="SimHei" pitchFamily="2" charset="-122"/>
              </a:rPr>
              <a:t>黑色是陰沉、負面的。黑帽思維考慮的是事物的負面因素，它是對事物的負面因素進行邏輯判斷和評估。</a:t>
            </a:r>
            <a:endParaRPr lang="zh-CN" altLang="en-US" sz="28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SimHei" pitchFamily="2" charset="-122"/>
              <a:ea typeface="SimHei" pitchFamily="2" charset="-122"/>
            </a:endParaRPr>
          </a:p>
        </p:txBody>
      </p:sp>
      <p:sp>
        <p:nvSpPr>
          <p:cNvPr id="148485" name="Rectangle 5">
            <a:extLst>
              <a:ext uri="{FF2B5EF4-FFF2-40B4-BE49-F238E27FC236}">
                <a16:creationId xmlns:a16="http://schemas.microsoft.com/office/drawing/2014/main" id="{3F5EBB1E-6F8D-4C73-9DCD-63F54F108D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46539" y="852488"/>
            <a:ext cx="4516437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48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Hei" pitchFamily="2" charset="-122"/>
              </a:rPr>
              <a:t>黑帽思維（</a:t>
            </a:r>
            <a:r>
              <a:rPr lang="zh-TW" altLang="en-US" sz="48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Hei" pitchFamily="2" charset="-122"/>
              </a:rPr>
              <a:t>水</a:t>
            </a:r>
            <a:r>
              <a:rPr lang="zh-CN" altLang="en-US" sz="48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Hei" pitchFamily="2" charset="-122"/>
              </a:rPr>
              <a:t>）</a:t>
            </a:r>
          </a:p>
        </p:txBody>
      </p:sp>
      <p:sp>
        <p:nvSpPr>
          <p:cNvPr id="148487" name="Rectangle 7">
            <a:extLst>
              <a:ext uri="{FF2B5EF4-FFF2-40B4-BE49-F238E27FC236}">
                <a16:creationId xmlns:a16="http://schemas.microsoft.com/office/drawing/2014/main" id="{10BAD6FF-C555-41AE-83F2-ADC26BE93D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1776" y="3581400"/>
            <a:ext cx="5791200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  <a:defRPr/>
            </a:pPr>
            <a:r>
              <a:rPr lang="zh-TW" altLang="en-US" sz="32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imHei" pitchFamily="2" charset="-122"/>
                <a:ea typeface="SimHei" pitchFamily="2" charset="-122"/>
              </a:rPr>
              <a:t>它會起作用嗎？</a:t>
            </a:r>
            <a:endParaRPr lang="zh-CN" altLang="en-US" sz="32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SimHei" pitchFamily="2" charset="-122"/>
              <a:ea typeface="SimHei" pitchFamily="2" charset="-122"/>
            </a:endParaRPr>
          </a:p>
          <a:p>
            <a:pPr>
              <a:buFontTx/>
              <a:buChar char="•"/>
              <a:defRPr/>
            </a:pPr>
            <a:r>
              <a:rPr lang="zh-TW" altLang="en-US" sz="32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imHei" pitchFamily="2" charset="-122"/>
                <a:ea typeface="SimHei" pitchFamily="2" charset="-122"/>
              </a:rPr>
              <a:t>它的缺點是什麼？</a:t>
            </a:r>
            <a:endParaRPr lang="zh-CN" altLang="en-US" sz="32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SimHei" pitchFamily="2" charset="-122"/>
              <a:ea typeface="SimHei" pitchFamily="2" charset="-122"/>
            </a:endParaRPr>
          </a:p>
          <a:p>
            <a:pPr>
              <a:buFontTx/>
              <a:buChar char="•"/>
              <a:defRPr/>
            </a:pPr>
            <a:r>
              <a:rPr lang="zh-TW" altLang="en-US" sz="32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imHei" pitchFamily="2" charset="-122"/>
                <a:ea typeface="SimHei" pitchFamily="2" charset="-122"/>
              </a:rPr>
              <a:t>它為什麼不能這樣做？</a:t>
            </a:r>
            <a:endParaRPr lang="zh-CN" altLang="en-US" sz="32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SimHei" pitchFamily="2" charset="-122"/>
              <a:ea typeface="SimHei" pitchFamily="2" charset="-122"/>
            </a:endParaRPr>
          </a:p>
          <a:p>
            <a:pPr>
              <a:buFontTx/>
              <a:buChar char="•"/>
              <a:defRPr/>
            </a:pPr>
            <a:r>
              <a:rPr lang="zh-TW" altLang="en-US" sz="32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imHei" pitchFamily="2" charset="-122"/>
                <a:ea typeface="SimHei" pitchFamily="2" charset="-122"/>
              </a:rPr>
              <a:t>這樣做會存在什麼危險？</a:t>
            </a:r>
            <a:endParaRPr lang="zh-CN" altLang="en-US" sz="32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SimHei" pitchFamily="2" charset="-122"/>
              <a:ea typeface="SimHei" pitchFamily="2" charset="-122"/>
            </a:endParaRPr>
          </a:p>
        </p:txBody>
      </p:sp>
      <p:sp>
        <p:nvSpPr>
          <p:cNvPr id="6" name="Rectangle 1028">
            <a:extLst>
              <a:ext uri="{FF2B5EF4-FFF2-40B4-BE49-F238E27FC236}">
                <a16:creationId xmlns:a16="http://schemas.microsoft.com/office/drawing/2014/main" id="{6E58E031-D36F-41D2-A726-A7344E8E7D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5826443"/>
            <a:ext cx="86741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TW" altLang="en-US" sz="3200" dirty="0">
                <a:solidFill>
                  <a:srgbClr val="FFC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imHei" pitchFamily="2" charset="-122"/>
                <a:ea typeface="SimHei" pitchFamily="2" charset="-122"/>
              </a:rPr>
              <a:t>對於列出的負面因素，要進行邏輯判斷和評估</a:t>
            </a:r>
            <a:endParaRPr lang="zh-CN" altLang="en-US" sz="2800" dirty="0">
              <a:solidFill>
                <a:srgbClr val="FFC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SimHei" pitchFamily="2" charset="-122"/>
              <a:ea typeface="SimHei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8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8487" grpId="0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blackhat">
            <a:extLst>
              <a:ext uri="{FF2B5EF4-FFF2-40B4-BE49-F238E27FC236}">
                <a16:creationId xmlns:a16="http://schemas.microsoft.com/office/drawing/2014/main" id="{A5BCD46E-F0A4-4A11-B629-DF0E60BEC5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0" y="153988"/>
            <a:ext cx="889000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8484" name="Rectangle 4">
            <a:extLst>
              <a:ext uri="{FF2B5EF4-FFF2-40B4-BE49-F238E27FC236}">
                <a16:creationId xmlns:a16="http://schemas.microsoft.com/office/drawing/2014/main" id="{46457655-FCC9-44CA-9473-DE6CB96E12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1828800"/>
            <a:ext cx="79248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800" dirty="0">
                <a:solidFill>
                  <a:srgbClr val="99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imHei" pitchFamily="2" charset="-122"/>
                <a:ea typeface="SimHei" pitchFamily="2" charset="-122"/>
              </a:rPr>
              <a:t>    </a:t>
            </a:r>
            <a:r>
              <a:rPr lang="zh-TW" altLang="en-US" sz="32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imHei" pitchFamily="2" charset="-122"/>
                <a:ea typeface="SimHei" pitchFamily="2" charset="-122"/>
              </a:rPr>
              <a:t>黑色是陰沉、負面的。黑帽思維考慮的是事物的負面因素，它是對事物的負面因素進行邏輯判斷和評估。</a:t>
            </a:r>
            <a:endParaRPr lang="zh-CN" altLang="en-US" sz="28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SimHei" pitchFamily="2" charset="-122"/>
              <a:ea typeface="SimHei" pitchFamily="2" charset="-122"/>
            </a:endParaRPr>
          </a:p>
        </p:txBody>
      </p:sp>
      <p:sp>
        <p:nvSpPr>
          <p:cNvPr id="148485" name="Rectangle 5">
            <a:extLst>
              <a:ext uri="{FF2B5EF4-FFF2-40B4-BE49-F238E27FC236}">
                <a16:creationId xmlns:a16="http://schemas.microsoft.com/office/drawing/2014/main" id="{3F5EBB1E-6F8D-4C73-9DCD-63F54F108D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46539" y="852488"/>
            <a:ext cx="4516437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48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Hei" pitchFamily="2" charset="-122"/>
              </a:rPr>
              <a:t>黑帽思維（</a:t>
            </a:r>
            <a:r>
              <a:rPr lang="zh-TW" altLang="en-US" sz="48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Hei" pitchFamily="2" charset="-122"/>
              </a:rPr>
              <a:t>水</a:t>
            </a:r>
            <a:r>
              <a:rPr lang="zh-CN" altLang="en-US" sz="48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Hei" pitchFamily="2" charset="-122"/>
              </a:rPr>
              <a:t>）</a:t>
            </a:r>
          </a:p>
        </p:txBody>
      </p:sp>
      <p:sp>
        <p:nvSpPr>
          <p:cNvPr id="148487" name="Rectangle 7">
            <a:extLst>
              <a:ext uri="{FF2B5EF4-FFF2-40B4-BE49-F238E27FC236}">
                <a16:creationId xmlns:a16="http://schemas.microsoft.com/office/drawing/2014/main" id="{10BAD6FF-C555-41AE-83F2-ADC26BE93D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00" y="3544510"/>
            <a:ext cx="9457513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buFontTx/>
              <a:buChar char="•"/>
              <a:defRPr/>
            </a:pPr>
            <a:r>
              <a:rPr lang="zh-TW" altLang="en-US" sz="32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imHei" pitchFamily="2" charset="-122"/>
                <a:ea typeface="SimHei" pitchFamily="2" charset="-122"/>
              </a:rPr>
              <a:t>救災現場</a:t>
            </a:r>
            <a:endParaRPr lang="en-US" altLang="zh-TW" sz="32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SimHei" pitchFamily="2" charset="-122"/>
              <a:ea typeface="SimHei" pitchFamily="2" charset="-122"/>
            </a:endParaRPr>
          </a:p>
          <a:p>
            <a:pPr>
              <a:buFontTx/>
              <a:buChar char="•"/>
              <a:defRPr/>
            </a:pPr>
            <a:r>
              <a:rPr lang="zh-TW" altLang="en-US" sz="32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imHei" pitchFamily="2" charset="-122"/>
                <a:ea typeface="SimHei" pitchFamily="2" charset="-122"/>
              </a:rPr>
              <a:t>消防員</a:t>
            </a:r>
            <a:r>
              <a:rPr lang="en-US" altLang="zh-TW" sz="32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imHei" pitchFamily="2" charset="-122"/>
                <a:ea typeface="SimHei" pitchFamily="2" charset="-122"/>
              </a:rPr>
              <a:t>A</a:t>
            </a:r>
            <a:r>
              <a:rPr lang="zh-TW" altLang="en-US" sz="32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imHei" pitchFamily="2" charset="-122"/>
                <a:ea typeface="SimHei" pitchFamily="2" charset="-122"/>
              </a:rPr>
              <a:t>說，我的氧氣瓶的氧氣快沒有了</a:t>
            </a:r>
            <a:endParaRPr lang="en-US" altLang="zh-TW" sz="32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SimHei" pitchFamily="2" charset="-122"/>
              <a:ea typeface="SimHei" pitchFamily="2" charset="-122"/>
            </a:endParaRPr>
          </a:p>
          <a:p>
            <a:pPr>
              <a:buFontTx/>
              <a:buChar char="•"/>
              <a:defRPr/>
            </a:pPr>
            <a:r>
              <a:rPr lang="zh-TW" altLang="en-US" sz="32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imHei" pitchFamily="2" charset="-122"/>
                <a:ea typeface="SimHei" pitchFamily="2" charset="-122"/>
              </a:rPr>
              <a:t>消防員</a:t>
            </a:r>
            <a:r>
              <a:rPr lang="en-US" altLang="zh-TW" sz="32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imHei" pitchFamily="2" charset="-122"/>
                <a:ea typeface="SimHei" pitchFamily="2" charset="-122"/>
              </a:rPr>
              <a:t>B</a:t>
            </a:r>
            <a:r>
              <a:rPr lang="zh-TW" altLang="en-US" sz="32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imHei" pitchFamily="2" charset="-122"/>
                <a:ea typeface="SimHei" pitchFamily="2" charset="-122"/>
              </a:rPr>
              <a:t>說，我幫你檢查一下，氧氣瓶的氧氣還有</a:t>
            </a:r>
            <a:r>
              <a:rPr lang="en-US" altLang="zh-TW" sz="32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imHei" pitchFamily="2" charset="-122"/>
                <a:ea typeface="SimHei" pitchFamily="2" charset="-122"/>
              </a:rPr>
              <a:t>18</a:t>
            </a:r>
            <a:r>
              <a:rPr lang="zh-TW" altLang="en-US" sz="32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imHei" pitchFamily="2" charset="-122"/>
                <a:ea typeface="SimHei" pitchFamily="2" charset="-122"/>
              </a:rPr>
              <a:t>分鐘</a:t>
            </a:r>
            <a:r>
              <a:rPr lang="en-US" altLang="zh-TW" sz="32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imHei" pitchFamily="2" charset="-122"/>
                <a:ea typeface="SimHei" pitchFamily="2" charset="-122"/>
              </a:rPr>
              <a:t>(</a:t>
            </a:r>
            <a:r>
              <a:rPr lang="zh-TW" altLang="en-US" sz="32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imHei" pitchFamily="2" charset="-122"/>
                <a:ea typeface="SimHei" pitchFamily="2" charset="-122"/>
              </a:rPr>
              <a:t>全滿是</a:t>
            </a:r>
            <a:r>
              <a:rPr lang="en-US" altLang="zh-TW" sz="32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imHei" pitchFamily="2" charset="-122"/>
                <a:ea typeface="SimHei" pitchFamily="2" charset="-122"/>
              </a:rPr>
              <a:t>30</a:t>
            </a:r>
            <a:r>
              <a:rPr lang="zh-TW" altLang="en-US" sz="32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imHei" pitchFamily="2" charset="-122"/>
                <a:ea typeface="SimHei" pitchFamily="2" charset="-122"/>
              </a:rPr>
              <a:t>分鐘</a:t>
            </a:r>
            <a:r>
              <a:rPr lang="en-US" altLang="zh-TW" sz="32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imHei" pitchFamily="2" charset="-122"/>
                <a:ea typeface="SimHei" pitchFamily="2" charset="-122"/>
              </a:rPr>
              <a:t>)</a:t>
            </a:r>
            <a:r>
              <a:rPr lang="zh-TW" altLang="en-US" sz="32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imHei" pitchFamily="2" charset="-122"/>
                <a:ea typeface="SimHei" pitchFamily="2" charset="-122"/>
              </a:rPr>
              <a:t>，現在還有</a:t>
            </a:r>
            <a:r>
              <a:rPr lang="en-US" altLang="zh-TW" sz="32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imHei" pitchFamily="2" charset="-122"/>
                <a:ea typeface="SimHei" pitchFamily="2" charset="-122"/>
              </a:rPr>
              <a:t>60%</a:t>
            </a:r>
            <a:endParaRPr lang="zh-CN" altLang="en-US" sz="32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SimHei" pitchFamily="2" charset="-122"/>
              <a:ea typeface="SimHei" pitchFamily="2" charset="-122"/>
            </a:endParaRPr>
          </a:p>
        </p:txBody>
      </p:sp>
      <p:sp>
        <p:nvSpPr>
          <p:cNvPr id="9" name="Rectangle 1028">
            <a:extLst>
              <a:ext uri="{FF2B5EF4-FFF2-40B4-BE49-F238E27FC236}">
                <a16:creationId xmlns:a16="http://schemas.microsoft.com/office/drawing/2014/main" id="{08ACD1D3-5273-48AA-AED8-57655227AC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5798094"/>
            <a:ext cx="86741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TW" altLang="en-US" sz="3200" dirty="0">
                <a:solidFill>
                  <a:srgbClr val="FFC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imHei" pitchFamily="2" charset="-122"/>
                <a:ea typeface="SimHei" pitchFamily="2" charset="-122"/>
              </a:rPr>
              <a:t>對於列出的負面因素，要進行邏輯判斷和評估</a:t>
            </a:r>
            <a:endParaRPr lang="zh-CN" altLang="en-US" sz="2800" dirty="0">
              <a:solidFill>
                <a:srgbClr val="FFC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SimHei" pitchFamily="2" charset="-122"/>
              <a:ea typeface="SimHei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48768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8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8487" grpId="0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5" name="Picture 3" descr="yellowhat">
            <a:extLst>
              <a:ext uri="{FF2B5EF4-FFF2-40B4-BE49-F238E27FC236}">
                <a16:creationId xmlns:a16="http://schemas.microsoft.com/office/drawing/2014/main" id="{B6624E2B-BB36-4C28-8612-7C34EC46F1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6700" y="304800"/>
            <a:ext cx="9017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7700" name="Rectangle 4">
            <a:extLst>
              <a:ext uri="{FF2B5EF4-FFF2-40B4-BE49-F238E27FC236}">
                <a16:creationId xmlns:a16="http://schemas.microsoft.com/office/drawing/2014/main" id="{9B2A0AB6-BFF1-4AA7-8C10-F49F7AFD77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1905000"/>
            <a:ext cx="79248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800" dirty="0">
                <a:solidFill>
                  <a:srgbClr val="99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imHei" pitchFamily="2" charset="-122"/>
                <a:ea typeface="SimHei" pitchFamily="2" charset="-122"/>
              </a:rPr>
              <a:t>  </a:t>
            </a:r>
            <a:r>
              <a:rPr lang="zh-TW" altLang="en-US" sz="32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imHei" pitchFamily="2" charset="-122"/>
                <a:ea typeface="SimHei" pitchFamily="2" charset="-122"/>
              </a:rPr>
              <a:t>黃色代表陽光和樂觀的</a:t>
            </a:r>
            <a:r>
              <a:rPr lang="en-US" altLang="zh-CN" sz="32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imHei" pitchFamily="2" charset="-122"/>
                <a:ea typeface="SimHei" pitchFamily="2" charset="-122"/>
              </a:rPr>
              <a:t>,</a:t>
            </a:r>
            <a:r>
              <a:rPr lang="zh-TW" altLang="en-US" sz="32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imHei" pitchFamily="2" charset="-122"/>
                <a:ea typeface="SimHei" pitchFamily="2" charset="-122"/>
              </a:rPr>
              <a:t>黃帽思維包含著希望與正面思想，積極尋找事物的閃光點。</a:t>
            </a:r>
            <a:endParaRPr lang="zh-CN" altLang="en-US" sz="28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SimHei" pitchFamily="2" charset="-122"/>
              <a:ea typeface="SimHei" pitchFamily="2" charset="-122"/>
            </a:endParaRPr>
          </a:p>
        </p:txBody>
      </p:sp>
      <p:sp>
        <p:nvSpPr>
          <p:cNvPr id="157701" name="Rectangle 5">
            <a:extLst>
              <a:ext uri="{FF2B5EF4-FFF2-40B4-BE49-F238E27FC236}">
                <a16:creationId xmlns:a16="http://schemas.microsoft.com/office/drawing/2014/main" id="{58E58781-07B7-4F65-8F45-745CA4F527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46539" y="852488"/>
            <a:ext cx="4516437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48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Hei" pitchFamily="2" charset="-122"/>
              </a:rPr>
              <a:t>黃帽思維（</a:t>
            </a:r>
            <a:r>
              <a:rPr lang="zh-TW" altLang="en-US" sz="48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Hei" pitchFamily="2" charset="-122"/>
              </a:rPr>
              <a:t>土</a:t>
            </a:r>
            <a:r>
              <a:rPr lang="zh-CN" altLang="en-US" sz="48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Hei" pitchFamily="2" charset="-122"/>
              </a:rPr>
              <a:t>）</a:t>
            </a:r>
          </a:p>
        </p:txBody>
      </p:sp>
      <p:sp>
        <p:nvSpPr>
          <p:cNvPr id="157702" name="Rectangle 6">
            <a:extLst>
              <a:ext uri="{FF2B5EF4-FFF2-40B4-BE49-F238E27FC236}">
                <a16:creationId xmlns:a16="http://schemas.microsoft.com/office/drawing/2014/main" id="{A08B9589-80A8-4E99-BCD0-AA10561E57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24125" y="3357563"/>
            <a:ext cx="7391400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zh-CN" sz="32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imHei" pitchFamily="2" charset="-122"/>
                <a:ea typeface="SimHei" pitchFamily="2" charset="-122"/>
              </a:rPr>
              <a:t>1</a:t>
            </a:r>
            <a:r>
              <a:rPr lang="zh-TW" altLang="en-US" sz="32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imHei" pitchFamily="2" charset="-122"/>
                <a:ea typeface="SimHei" pitchFamily="2" charset="-122"/>
              </a:rPr>
              <a:t>、為什麼可以做這件事情？</a:t>
            </a:r>
            <a:endParaRPr lang="zh-CN" altLang="en-US" sz="32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SimHei" pitchFamily="2" charset="-122"/>
              <a:ea typeface="SimHei" pitchFamily="2" charset="-122"/>
            </a:endParaRPr>
          </a:p>
          <a:p>
            <a:pPr>
              <a:spcBef>
                <a:spcPct val="50000"/>
              </a:spcBef>
              <a:defRPr/>
            </a:pPr>
            <a:r>
              <a:rPr lang="en-US" altLang="zh-CN" sz="32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imHei" pitchFamily="2" charset="-122"/>
                <a:ea typeface="SimHei" pitchFamily="2" charset="-122"/>
              </a:rPr>
              <a:t>2</a:t>
            </a:r>
            <a:r>
              <a:rPr lang="zh-TW" altLang="en-US" sz="32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imHei" pitchFamily="2" charset="-122"/>
                <a:ea typeface="SimHei" pitchFamily="2" charset="-122"/>
              </a:rPr>
              <a:t>、優點是什麼？</a:t>
            </a:r>
            <a:endParaRPr lang="zh-CN" altLang="en-US" sz="32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SimHei" pitchFamily="2" charset="-122"/>
              <a:ea typeface="SimHei" pitchFamily="2" charset="-122"/>
            </a:endParaRPr>
          </a:p>
          <a:p>
            <a:pPr>
              <a:spcBef>
                <a:spcPct val="50000"/>
              </a:spcBef>
              <a:defRPr/>
            </a:pPr>
            <a:r>
              <a:rPr lang="en-US" altLang="zh-CN" sz="32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imHei" pitchFamily="2" charset="-122"/>
                <a:ea typeface="SimHei" pitchFamily="2" charset="-122"/>
              </a:rPr>
              <a:t>3</a:t>
            </a:r>
            <a:r>
              <a:rPr lang="zh-TW" altLang="en-US" sz="32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imHei" pitchFamily="2" charset="-122"/>
                <a:ea typeface="SimHei" pitchFamily="2" charset="-122"/>
              </a:rPr>
              <a:t>、這樣做會帶來哪些積極正面的影響？</a:t>
            </a:r>
            <a:endParaRPr lang="zh-CN" altLang="en-US" sz="32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SimHei" pitchFamily="2" charset="-122"/>
              <a:ea typeface="SimHei" pitchFamily="2" charset="-122"/>
            </a:endParaRPr>
          </a:p>
        </p:txBody>
      </p:sp>
      <p:sp>
        <p:nvSpPr>
          <p:cNvPr id="8" name="Rectangle 1028">
            <a:extLst>
              <a:ext uri="{FF2B5EF4-FFF2-40B4-BE49-F238E27FC236}">
                <a16:creationId xmlns:a16="http://schemas.microsoft.com/office/drawing/2014/main" id="{DA2E5B90-0570-41E6-ABBC-2CACB86920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55787" y="5713124"/>
            <a:ext cx="848042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TW" altLang="en-US" sz="3200" dirty="0">
                <a:solidFill>
                  <a:srgbClr val="FFC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imHei" pitchFamily="2" charset="-122"/>
                <a:ea typeface="SimHei" pitchFamily="2" charset="-122"/>
              </a:rPr>
              <a:t>找出那些真正帶給我們能量活力的因子</a:t>
            </a:r>
            <a:endParaRPr lang="zh-CN" altLang="en-US" sz="2800" dirty="0">
              <a:solidFill>
                <a:srgbClr val="FFC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SimHei" pitchFamily="2" charset="-122"/>
              <a:ea typeface="SimHei" pitchFamily="2" charset="-122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greenhat">
            <a:extLst>
              <a:ext uri="{FF2B5EF4-FFF2-40B4-BE49-F238E27FC236}">
                <a16:creationId xmlns:a16="http://schemas.microsoft.com/office/drawing/2014/main" id="{47F4369D-D250-4DF4-8350-03DFAC1B3C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0" y="228600"/>
            <a:ext cx="889000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1797" name="Rectangle 5">
            <a:extLst>
              <a:ext uri="{FF2B5EF4-FFF2-40B4-BE49-F238E27FC236}">
                <a16:creationId xmlns:a16="http://schemas.microsoft.com/office/drawing/2014/main" id="{DC8BB1E2-A9B7-4822-A7FA-CEBC1CDC57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46539" y="852488"/>
            <a:ext cx="4516437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48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Hei" pitchFamily="2" charset="-122"/>
              </a:rPr>
              <a:t>綠帽思維（</a:t>
            </a:r>
            <a:r>
              <a:rPr lang="zh-TW" altLang="en-US" sz="48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Hei" pitchFamily="2" charset="-122"/>
              </a:rPr>
              <a:t>木</a:t>
            </a:r>
            <a:r>
              <a:rPr lang="zh-CN" altLang="en-US" sz="48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Hei" pitchFamily="2" charset="-122"/>
              </a:rPr>
              <a:t>）</a:t>
            </a:r>
          </a:p>
        </p:txBody>
      </p:sp>
      <p:sp>
        <p:nvSpPr>
          <p:cNvPr id="161798" name="Rectangle 6">
            <a:extLst>
              <a:ext uri="{FF2B5EF4-FFF2-40B4-BE49-F238E27FC236}">
                <a16:creationId xmlns:a16="http://schemas.microsoft.com/office/drawing/2014/main" id="{8DC1E47C-45FF-4F70-944E-BA42D5B883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2057400"/>
            <a:ext cx="7924800" cy="2492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800" dirty="0">
                <a:solidFill>
                  <a:srgbClr val="99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imHei" pitchFamily="2" charset="-122"/>
                <a:ea typeface="SimHei" pitchFamily="2" charset="-122"/>
              </a:rPr>
              <a:t>    </a:t>
            </a:r>
            <a:r>
              <a:rPr lang="zh-TW" altLang="en-US" sz="32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imHei" pitchFamily="2" charset="-122"/>
                <a:ea typeface="SimHei" pitchFamily="2" charset="-122"/>
              </a:rPr>
              <a:t>綠色代表生機</a:t>
            </a:r>
            <a:r>
              <a:rPr lang="en-US" altLang="zh-CN" sz="32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imHei" pitchFamily="2" charset="-122"/>
                <a:ea typeface="SimHei" pitchFamily="2" charset="-122"/>
              </a:rPr>
              <a:t>,</a:t>
            </a:r>
            <a:r>
              <a:rPr lang="zh-TW" altLang="en-US" sz="32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imHei" pitchFamily="2" charset="-122"/>
                <a:ea typeface="SimHei" pitchFamily="2" charset="-122"/>
              </a:rPr>
              <a:t>綠帽思維則代表創造力，產生新的想法和新的看待事物的方式。</a:t>
            </a:r>
            <a:endParaRPr lang="zh-CN" altLang="en-US" sz="32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SimHei" pitchFamily="2" charset="-122"/>
              <a:ea typeface="SimHei" pitchFamily="2" charset="-122"/>
            </a:endParaRPr>
          </a:p>
          <a:p>
            <a:pPr>
              <a:defRPr/>
            </a:pPr>
            <a:endParaRPr lang="zh-CN" altLang="en-US" sz="2800" dirty="0">
              <a:solidFill>
                <a:srgbClr val="9966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SimHei" pitchFamily="2" charset="-122"/>
              <a:ea typeface="SimHei" pitchFamily="2" charset="-122"/>
            </a:endParaRPr>
          </a:p>
          <a:p>
            <a:pPr>
              <a:buFontTx/>
              <a:buChar char="•"/>
              <a:defRPr/>
            </a:pPr>
            <a:r>
              <a:rPr lang="zh-TW" altLang="en-US" sz="32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imHei" pitchFamily="2" charset="-122"/>
                <a:ea typeface="SimHei" pitchFamily="2" charset="-122"/>
              </a:rPr>
              <a:t>新的想法、建議和假設是什麼？</a:t>
            </a:r>
            <a:endParaRPr lang="zh-CN" altLang="en-US" sz="32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SimHei" pitchFamily="2" charset="-122"/>
              <a:ea typeface="SimHei" pitchFamily="2" charset="-122"/>
            </a:endParaRPr>
          </a:p>
          <a:p>
            <a:pPr>
              <a:buFontTx/>
              <a:buChar char="•"/>
              <a:defRPr/>
            </a:pPr>
            <a:r>
              <a:rPr lang="zh-TW" altLang="en-US" sz="32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imHei" pitchFamily="2" charset="-122"/>
                <a:ea typeface="SimHei" pitchFamily="2" charset="-122"/>
              </a:rPr>
              <a:t>我們還有其他方法做這件事情嗎</a:t>
            </a:r>
            <a:r>
              <a:rPr lang="en-US" altLang="zh-CN" sz="32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imHei" pitchFamily="2" charset="-122"/>
                <a:ea typeface="SimHei" pitchFamily="2" charset="-122"/>
              </a:rPr>
              <a:t>?</a:t>
            </a:r>
          </a:p>
        </p:txBody>
      </p:sp>
      <p:sp>
        <p:nvSpPr>
          <p:cNvPr id="5" name="Rectangle 1028">
            <a:extLst>
              <a:ext uri="{FF2B5EF4-FFF2-40B4-BE49-F238E27FC236}">
                <a16:creationId xmlns:a16="http://schemas.microsoft.com/office/drawing/2014/main" id="{FB13A2DE-4EBE-465F-AABD-3E8E2A6CDA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9290" y="4800600"/>
            <a:ext cx="898471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TW" altLang="en-US" sz="3200" dirty="0">
                <a:solidFill>
                  <a:srgbClr val="FFC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imHei" pitchFamily="2" charset="-122"/>
                <a:ea typeface="SimHei" pitchFamily="2" charset="-122"/>
              </a:rPr>
              <a:t>真正的創造力是可以解決問題，帶來利益的</a:t>
            </a:r>
            <a:endParaRPr lang="en-US" altLang="zh-TW" sz="3200" dirty="0">
              <a:solidFill>
                <a:srgbClr val="FFC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SimHei" pitchFamily="2" charset="-122"/>
              <a:ea typeface="SimHei" pitchFamily="2" charset="-122"/>
            </a:endParaRPr>
          </a:p>
          <a:p>
            <a:pPr algn="ctr">
              <a:defRPr/>
            </a:pPr>
            <a:r>
              <a:rPr lang="zh-TW" altLang="en-US" sz="3200" dirty="0">
                <a:solidFill>
                  <a:srgbClr val="FFC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imHei" pitchFamily="2" charset="-122"/>
                <a:ea typeface="SimHei" pitchFamily="2" charset="-122"/>
              </a:rPr>
              <a:t>也會鼓舞人心，或許不容易</a:t>
            </a:r>
            <a:endParaRPr lang="en-US" altLang="zh-TW" sz="3200" dirty="0">
              <a:solidFill>
                <a:srgbClr val="FFC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SimHei" pitchFamily="2" charset="-122"/>
              <a:ea typeface="SimHei" pitchFamily="2" charset="-122"/>
            </a:endParaRPr>
          </a:p>
          <a:p>
            <a:pPr algn="ctr">
              <a:defRPr/>
            </a:pPr>
            <a:r>
              <a:rPr lang="zh-TW" altLang="en-US" sz="3200" dirty="0">
                <a:solidFill>
                  <a:srgbClr val="FFC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imHei" pitchFamily="2" charset="-122"/>
                <a:ea typeface="SimHei" pitchFamily="2" charset="-122"/>
              </a:rPr>
              <a:t>但方法正確，努力就有可能</a:t>
            </a:r>
            <a:endParaRPr lang="zh-CN" altLang="en-US" sz="3200" dirty="0">
              <a:solidFill>
                <a:srgbClr val="FFC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SimHei" pitchFamily="2" charset="-122"/>
              <a:ea typeface="SimHei" pitchFamily="2" charset="-122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bluehat">
            <a:extLst>
              <a:ext uri="{FF2B5EF4-FFF2-40B4-BE49-F238E27FC236}">
                <a16:creationId xmlns:a16="http://schemas.microsoft.com/office/drawing/2014/main" id="{95C6FB57-F13D-4F53-97E9-0D468B0851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9800" y="228600"/>
            <a:ext cx="889000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4" name="Rectangle 5">
            <a:extLst>
              <a:ext uri="{FF2B5EF4-FFF2-40B4-BE49-F238E27FC236}">
                <a16:creationId xmlns:a16="http://schemas.microsoft.com/office/drawing/2014/main" id="{523F56A6-2F3E-455A-91CF-9ACC0AD847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9400" y="3657600"/>
            <a:ext cx="9144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erpetua" panose="02020502060401020303" pitchFamily="18" charset="0"/>
                <a:ea typeface="新細明體" panose="02020500000000000000" pitchFamily="18" charset="-12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n-US" altLang="zh-CN" sz="1000">
                <a:ea typeface="宋体" panose="02010600030101010101" pitchFamily="2" charset="-122"/>
              </a:rPr>
              <a:t> </a:t>
            </a:r>
          </a:p>
          <a:p>
            <a:pPr eaLnBrk="0" hangingPunct="0"/>
            <a:endParaRPr lang="en-US" altLang="zh-CN">
              <a:ea typeface="宋体" panose="02010600030101010101" pitchFamily="2" charset="-122"/>
            </a:endParaRPr>
          </a:p>
        </p:txBody>
      </p:sp>
      <p:sp>
        <p:nvSpPr>
          <p:cNvPr id="171014" name="Rectangle 6">
            <a:extLst>
              <a:ext uri="{FF2B5EF4-FFF2-40B4-BE49-F238E27FC236}">
                <a16:creationId xmlns:a16="http://schemas.microsoft.com/office/drawing/2014/main" id="{FFA4BCD3-5BC8-409E-A3C0-43AED068AD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46539" y="852488"/>
            <a:ext cx="4516437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48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Hei" pitchFamily="2" charset="-122"/>
              </a:rPr>
              <a:t>藍帽思維（</a:t>
            </a:r>
            <a:r>
              <a:rPr lang="zh-TW" altLang="en-US" sz="48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Hei" pitchFamily="2" charset="-122"/>
              </a:rPr>
              <a:t>天</a:t>
            </a:r>
            <a:r>
              <a:rPr lang="zh-CN" altLang="en-US" sz="48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Hei" pitchFamily="2" charset="-122"/>
              </a:rPr>
              <a:t>）</a:t>
            </a:r>
          </a:p>
        </p:txBody>
      </p:sp>
      <p:sp>
        <p:nvSpPr>
          <p:cNvPr id="171015" name="Rectangle 7">
            <a:extLst>
              <a:ext uri="{FF2B5EF4-FFF2-40B4-BE49-F238E27FC236}">
                <a16:creationId xmlns:a16="http://schemas.microsoft.com/office/drawing/2014/main" id="{610E7C9D-4178-421F-AC21-C69FF86554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7400" y="2164883"/>
            <a:ext cx="9296399" cy="2985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2800" dirty="0">
                <a:solidFill>
                  <a:srgbClr val="99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imHei" pitchFamily="2" charset="-122"/>
                <a:ea typeface="SimHei" pitchFamily="2" charset="-122"/>
              </a:rPr>
              <a:t>    </a:t>
            </a:r>
            <a:r>
              <a:rPr lang="zh-TW" altLang="en-US" sz="32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imHei" pitchFamily="2" charset="-122"/>
                <a:ea typeface="SimHei" pitchFamily="2" charset="-122"/>
              </a:rPr>
              <a:t>藍色是冷靜的，也是天空的顏色。藍帽思維代表思維過程的控制與組織，它可以控制其他思維。</a:t>
            </a:r>
            <a:endParaRPr lang="zh-CN" altLang="en-US" sz="32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SimHei" pitchFamily="2" charset="-122"/>
              <a:ea typeface="SimHei" pitchFamily="2" charset="-122"/>
            </a:endParaRPr>
          </a:p>
          <a:p>
            <a:pPr>
              <a:defRPr/>
            </a:pPr>
            <a:endParaRPr lang="zh-CN" altLang="en-US" sz="2800" dirty="0">
              <a:solidFill>
                <a:srgbClr val="9966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SimHei" pitchFamily="2" charset="-122"/>
              <a:ea typeface="SimHei" pitchFamily="2" charset="-122"/>
            </a:endParaRPr>
          </a:p>
          <a:p>
            <a:pPr>
              <a:buFontTx/>
              <a:buChar char="•"/>
              <a:defRPr/>
            </a:pPr>
            <a:r>
              <a:rPr lang="zh-TW" altLang="en-US" sz="32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imHei" pitchFamily="2" charset="-122"/>
                <a:ea typeface="SimHei" pitchFamily="2" charset="-122"/>
              </a:rPr>
              <a:t>我們的議程是怎樣的？</a:t>
            </a:r>
            <a:endParaRPr lang="zh-CN" altLang="en-US" sz="32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SimHei" pitchFamily="2" charset="-122"/>
              <a:ea typeface="SimHei" pitchFamily="2" charset="-122"/>
            </a:endParaRPr>
          </a:p>
          <a:p>
            <a:pPr>
              <a:buFontTx/>
              <a:buChar char="•"/>
              <a:defRPr/>
            </a:pPr>
            <a:r>
              <a:rPr lang="zh-TW" altLang="en-US" sz="32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imHei" pitchFamily="2" charset="-122"/>
                <a:ea typeface="SimHei" pitchFamily="2" charset="-122"/>
              </a:rPr>
              <a:t>我們下一步該採用哪頂帽子？</a:t>
            </a:r>
            <a:endParaRPr lang="zh-CN" altLang="en-US" sz="32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SimHei" pitchFamily="2" charset="-122"/>
              <a:ea typeface="SimHei" pitchFamily="2" charset="-122"/>
            </a:endParaRPr>
          </a:p>
          <a:p>
            <a:pPr>
              <a:buFontTx/>
              <a:buChar char="•"/>
              <a:defRPr/>
            </a:pPr>
            <a:r>
              <a:rPr lang="zh-TW" altLang="en-US" sz="32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imHei" pitchFamily="2" charset="-122"/>
                <a:ea typeface="SimHei" pitchFamily="2" charset="-122"/>
              </a:rPr>
              <a:t>我們怎麼總結現有結論？</a:t>
            </a:r>
            <a:endParaRPr lang="zh-CN" altLang="en-US" sz="32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SimHei" pitchFamily="2" charset="-122"/>
              <a:ea typeface="SimHei" pitchFamily="2" charset="-122"/>
            </a:endParaRPr>
          </a:p>
        </p:txBody>
      </p:sp>
      <p:sp>
        <p:nvSpPr>
          <p:cNvPr id="6" name="Rectangle 1028">
            <a:extLst>
              <a:ext uri="{FF2B5EF4-FFF2-40B4-BE49-F238E27FC236}">
                <a16:creationId xmlns:a16="http://schemas.microsoft.com/office/drawing/2014/main" id="{55455481-2E10-4317-8062-75424BC745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0" y="5486400"/>
            <a:ext cx="99822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TW" altLang="en-US" sz="3200" dirty="0">
                <a:solidFill>
                  <a:srgbClr val="FFC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imHei" pitchFamily="2" charset="-122"/>
                <a:ea typeface="SimHei" pitchFamily="2" charset="-122"/>
              </a:rPr>
              <a:t>要做到恰如其分的控制，要得出有效又有共識的決策</a:t>
            </a:r>
            <a:endParaRPr lang="zh-CN" altLang="en-US" sz="2800" dirty="0">
              <a:solidFill>
                <a:srgbClr val="FFC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SimHei" pitchFamily="2" charset="-122"/>
              <a:ea typeface="SimHei" pitchFamily="2" charset="-122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5" name="Rectangle 5">
            <a:extLst>
              <a:ext uri="{FF2B5EF4-FFF2-40B4-BE49-F238E27FC236}">
                <a16:creationId xmlns:a16="http://schemas.microsoft.com/office/drawing/2014/main" id="{4B927F5E-7788-4A3E-B1A5-65E2104C8F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9939" y="685801"/>
            <a:ext cx="550068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zh-TW" altLang="en-US" sz="48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Hei" pitchFamily="2" charset="-122"/>
              </a:rPr>
              <a:t>重點</a:t>
            </a:r>
            <a:r>
              <a:rPr lang="zh-CN" altLang="en-US" sz="48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Hei" pitchFamily="2" charset="-122"/>
              </a:rPr>
              <a:t>回顧（</a:t>
            </a:r>
            <a:r>
              <a:rPr lang="en-US" altLang="zh-CN" sz="48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Hei" pitchFamily="2" charset="-122"/>
              </a:rPr>
              <a:t>REVIEW</a:t>
            </a:r>
            <a:r>
              <a:rPr lang="zh-CN" altLang="en-US" sz="48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Hei" pitchFamily="2" charset="-122"/>
              </a:rPr>
              <a:t>）</a:t>
            </a:r>
          </a:p>
        </p:txBody>
      </p:sp>
      <p:pic>
        <p:nvPicPr>
          <p:cNvPr id="21507" name="Picture 12" descr="whitehat">
            <a:extLst>
              <a:ext uri="{FF2B5EF4-FFF2-40B4-BE49-F238E27FC236}">
                <a16:creationId xmlns:a16="http://schemas.microsoft.com/office/drawing/2014/main" id="{787C7C1C-BF31-4B36-A677-66D369697C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2202657"/>
            <a:ext cx="935038" cy="700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8" name="Picture 13" descr="redhat">
            <a:extLst>
              <a:ext uri="{FF2B5EF4-FFF2-40B4-BE49-F238E27FC236}">
                <a16:creationId xmlns:a16="http://schemas.microsoft.com/office/drawing/2014/main" id="{D4644315-5411-4CB7-BF9A-DD8A437898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038" y="3679183"/>
            <a:ext cx="1014412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9" name="Picture 14" descr="blackhat">
            <a:extLst>
              <a:ext uri="{FF2B5EF4-FFF2-40B4-BE49-F238E27FC236}">
                <a16:creationId xmlns:a16="http://schemas.microsoft.com/office/drawing/2014/main" id="{00D095AD-980E-4A14-A62D-A9F5EB39B1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5746" y="5184586"/>
            <a:ext cx="892175" cy="700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0" name="Picture 15" descr="yellowhat">
            <a:extLst>
              <a:ext uri="{FF2B5EF4-FFF2-40B4-BE49-F238E27FC236}">
                <a16:creationId xmlns:a16="http://schemas.microsoft.com/office/drawing/2014/main" id="{8BF01A15-3EBE-4BC2-B460-1E4C69122D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1" y="2172494"/>
            <a:ext cx="900113" cy="760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1" name="Picture 16" descr="greenhat">
            <a:extLst>
              <a:ext uri="{FF2B5EF4-FFF2-40B4-BE49-F238E27FC236}">
                <a16:creationId xmlns:a16="http://schemas.microsoft.com/office/drawing/2014/main" id="{B740806F-A684-4B69-B7E3-89DD65CF9C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3701408"/>
            <a:ext cx="889000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2" name="Picture 17" descr="bluehat">
            <a:extLst>
              <a:ext uri="{FF2B5EF4-FFF2-40B4-BE49-F238E27FC236}">
                <a16:creationId xmlns:a16="http://schemas.microsoft.com/office/drawing/2014/main" id="{A6BC2E04-1E0E-4B5C-AA1E-E9D09C0D1A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2369" y="5184586"/>
            <a:ext cx="892175" cy="700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78" name="Text Box 18">
            <a:extLst>
              <a:ext uri="{FF2B5EF4-FFF2-40B4-BE49-F238E27FC236}">
                <a16:creationId xmlns:a16="http://schemas.microsoft.com/office/drawing/2014/main" id="{E0E6ADD5-776D-486E-ADBA-F7D368877E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200" y="2137202"/>
            <a:ext cx="295465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zh-TW" altLang="en-US" sz="24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Hei" pitchFamily="2" charset="-122"/>
              </a:rPr>
              <a:t>純潔的白色，純粹的</a:t>
            </a:r>
            <a:endParaRPr lang="zh-CN" altLang="en-US" sz="24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ea typeface="SimHei" pitchFamily="2" charset="-122"/>
            </a:endParaRPr>
          </a:p>
          <a:p>
            <a:pPr>
              <a:defRPr/>
            </a:pPr>
            <a:r>
              <a:rPr lang="zh-TW" altLang="en-US" sz="24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Hei" pitchFamily="2" charset="-122"/>
              </a:rPr>
              <a:t>事實、資料和資訊</a:t>
            </a:r>
            <a:endParaRPr lang="zh-CN" altLang="en-US" sz="24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ea typeface="SimHei" pitchFamily="2" charset="-122"/>
            </a:endParaRPr>
          </a:p>
        </p:txBody>
      </p:sp>
      <p:sp>
        <p:nvSpPr>
          <p:cNvPr id="194579" name="Text Box 19">
            <a:extLst>
              <a:ext uri="{FF2B5EF4-FFF2-40B4-BE49-F238E27FC236}">
                <a16:creationId xmlns:a16="http://schemas.microsoft.com/office/drawing/2014/main" id="{E4F8904E-E6EF-4D2C-A750-D9A2EED2AB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8118" y="3676435"/>
            <a:ext cx="326243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zh-TW" altLang="en-US" sz="24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Hei" pitchFamily="2" charset="-122"/>
              </a:rPr>
              <a:t>紅色代表情緒和感覺，</a:t>
            </a:r>
            <a:endParaRPr lang="zh-CN" altLang="en-US" sz="24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ea typeface="SimHei" pitchFamily="2" charset="-122"/>
            </a:endParaRPr>
          </a:p>
          <a:p>
            <a:pPr>
              <a:defRPr/>
            </a:pPr>
            <a:r>
              <a:rPr lang="zh-TW" altLang="en-US" sz="24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Hei" pitchFamily="2" charset="-122"/>
              </a:rPr>
              <a:t>還有預感和直覺。</a:t>
            </a:r>
            <a:endParaRPr lang="zh-CN" altLang="en-US" sz="24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ea typeface="SimHei" pitchFamily="2" charset="-122"/>
            </a:endParaRPr>
          </a:p>
        </p:txBody>
      </p:sp>
      <p:sp>
        <p:nvSpPr>
          <p:cNvPr id="194580" name="Text Box 20">
            <a:extLst>
              <a:ext uri="{FF2B5EF4-FFF2-40B4-BE49-F238E27FC236}">
                <a16:creationId xmlns:a16="http://schemas.microsoft.com/office/drawing/2014/main" id="{8EDFC2C7-27C5-4992-ABC1-56A5EAE0C7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41345" y="5119131"/>
            <a:ext cx="295465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zh-TW" altLang="en-US" sz="24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Hei" pitchFamily="2" charset="-122"/>
              </a:rPr>
              <a:t>反對觀點、負面判斷、為什麼它</a:t>
            </a:r>
            <a:r>
              <a:rPr lang="zh-CN" altLang="en-US" sz="24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Hei" pitchFamily="2" charset="-122"/>
              </a:rPr>
              <a:t>行不通。</a:t>
            </a:r>
          </a:p>
        </p:txBody>
      </p:sp>
      <p:sp>
        <p:nvSpPr>
          <p:cNvPr id="194581" name="Text Box 21">
            <a:extLst>
              <a:ext uri="{FF2B5EF4-FFF2-40B4-BE49-F238E27FC236}">
                <a16:creationId xmlns:a16="http://schemas.microsoft.com/office/drawing/2014/main" id="{DF9B3C8E-D85E-421B-8B55-73C9D17303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07250" y="2137202"/>
            <a:ext cx="295465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zh-TW" altLang="en-US" sz="24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Hei" pitchFamily="2" charset="-122"/>
              </a:rPr>
              <a:t>陽光、明亮和樂觀，</a:t>
            </a:r>
            <a:endParaRPr lang="zh-CN" altLang="en-US" sz="24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ea typeface="SimHei" pitchFamily="2" charset="-122"/>
            </a:endParaRPr>
          </a:p>
          <a:p>
            <a:pPr>
              <a:defRPr/>
            </a:pPr>
            <a:r>
              <a:rPr lang="zh-TW" altLang="en-US" sz="24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Hei" pitchFamily="2" charset="-122"/>
              </a:rPr>
              <a:t>肯定、建設和機會</a:t>
            </a:r>
            <a:endParaRPr lang="zh-CN" altLang="en-US" sz="24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ea typeface="SimHei" pitchFamily="2" charset="-122"/>
            </a:endParaRPr>
          </a:p>
        </p:txBody>
      </p:sp>
      <p:sp>
        <p:nvSpPr>
          <p:cNvPr id="194582" name="Text Box 22">
            <a:extLst>
              <a:ext uri="{FF2B5EF4-FFF2-40B4-BE49-F238E27FC236}">
                <a16:creationId xmlns:a16="http://schemas.microsoft.com/office/drawing/2014/main" id="{5C97BD40-C699-4E0C-B646-063522809A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9000" y="3676435"/>
            <a:ext cx="358774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zh-TW" altLang="en-US" sz="24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Hei" pitchFamily="2" charset="-122"/>
              </a:rPr>
              <a:t>肥沃、有創意，植物由種子產生，前進與</a:t>
            </a:r>
            <a:r>
              <a:rPr lang="zh-CN" altLang="en-US" sz="24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Hei" pitchFamily="2" charset="-122"/>
              </a:rPr>
              <a:t>誘因</a:t>
            </a:r>
          </a:p>
        </p:txBody>
      </p:sp>
      <p:sp>
        <p:nvSpPr>
          <p:cNvPr id="194583" name="Text Box 23">
            <a:extLst>
              <a:ext uri="{FF2B5EF4-FFF2-40B4-BE49-F238E27FC236}">
                <a16:creationId xmlns:a16="http://schemas.microsoft.com/office/drawing/2014/main" id="{EC6F21DB-6408-4FC1-9FAA-B00F1E672D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64940" y="5119131"/>
            <a:ext cx="34109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zh-TW" altLang="en-US" sz="24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SimHei" pitchFamily="2" charset="-122"/>
              </a:rPr>
              <a:t>冷靜和控制，樂團指揮，思考思維方式</a:t>
            </a:r>
            <a:endParaRPr lang="zh-CN" altLang="en-US" sz="24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ea typeface="SimHei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94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9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94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94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94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78" grpId="0" autoUpdateAnimBg="0"/>
      <p:bldP spid="194579" grpId="0" autoUpdateAnimBg="0"/>
      <p:bldP spid="194580" grpId="0" autoUpdateAnimBg="0"/>
      <p:bldP spid="194581" grpId="0" autoUpdateAnimBg="0"/>
      <p:bldP spid="194582" grpId="0" autoUpdateAnimBg="0"/>
      <p:bldP spid="194583" grpId="0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FAA1F61-A205-4898-97EE-E6F14D1E90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762000"/>
            <a:ext cx="11582400" cy="1117346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zh-TW" altLang="en-US" sz="4800" dirty="0"/>
              <a:t>例子</a:t>
            </a:r>
            <a:r>
              <a:rPr lang="en-US" altLang="zh-TW" sz="4800" dirty="0"/>
              <a:t>:</a:t>
            </a:r>
            <a:r>
              <a:rPr lang="zh-TW" altLang="en-US" sz="4800" dirty="0"/>
              <a:t>老師如何協助同學的成長之路</a:t>
            </a:r>
            <a:br>
              <a:rPr lang="en-US" altLang="zh-TW" sz="4800" dirty="0"/>
            </a:br>
            <a:r>
              <a:rPr lang="en-US" altLang="zh-TW" sz="4800" dirty="0"/>
              <a:t>-</a:t>
            </a:r>
            <a:r>
              <a:rPr lang="zh-TW" altLang="en-US" sz="3200" b="1" dirty="0">
                <a:solidFill>
                  <a:schemeClr val="accent5">
                    <a:lumMod val="75000"/>
                  </a:schemeClr>
                </a:solidFill>
              </a:rPr>
              <a:t>看見、察覺、改善</a:t>
            </a:r>
            <a:endParaRPr lang="zh-TW" altLang="en-US" sz="28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56A7E072-0916-4DA8-81C7-B71B948676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209800"/>
            <a:ext cx="11353800" cy="4724400"/>
          </a:xfrm>
        </p:spPr>
        <p:txBody>
          <a:bodyPr>
            <a:normAutofit/>
          </a:bodyPr>
          <a:lstStyle/>
          <a:p>
            <a:pPr marL="274320" indent="-274320">
              <a:buClr>
                <a:schemeClr val="accent3"/>
              </a:buClr>
              <a:buFont typeface="Wingdings 2"/>
              <a:buChar char=""/>
              <a:defRPr/>
            </a:pPr>
            <a:r>
              <a:rPr lang="zh-TW" altLang="en-US" sz="3200" dirty="0">
                <a:solidFill>
                  <a:schemeClr val="bg1">
                    <a:lumMod val="50000"/>
                  </a:schemeClr>
                </a:solidFill>
              </a:rPr>
              <a:t>白帽</a:t>
            </a:r>
            <a:r>
              <a:rPr lang="en-US" altLang="zh-TW" sz="3200" dirty="0">
                <a:solidFill>
                  <a:schemeClr val="bg1">
                    <a:lumMod val="50000"/>
                  </a:schemeClr>
                </a:solidFill>
              </a:rPr>
              <a:t>—</a:t>
            </a:r>
            <a:r>
              <a:rPr lang="zh-TW" altLang="en-US" sz="3200" dirty="0">
                <a:solidFill>
                  <a:schemeClr val="bg1">
                    <a:lumMod val="50000"/>
                  </a:schemeClr>
                </a:solidFill>
              </a:rPr>
              <a:t>盤點自己的優缺點，加以列出，做好自己的主人。</a:t>
            </a:r>
            <a:endParaRPr lang="en-US" altLang="zh-TW" sz="3200" dirty="0">
              <a:solidFill>
                <a:schemeClr val="bg1">
                  <a:lumMod val="50000"/>
                </a:schemeClr>
              </a:solidFill>
            </a:endParaRPr>
          </a:p>
          <a:p>
            <a:pPr marL="274320" indent="-274320">
              <a:buClr>
                <a:schemeClr val="accent3"/>
              </a:buClr>
              <a:buFont typeface="Wingdings 2"/>
              <a:buChar char=""/>
              <a:defRPr/>
            </a:pPr>
            <a:r>
              <a:rPr lang="zh-TW" altLang="en-US" sz="3200" dirty="0">
                <a:solidFill>
                  <a:srgbClr val="FF0000"/>
                </a:solidFill>
              </a:rPr>
              <a:t>紅帽</a:t>
            </a:r>
            <a:r>
              <a:rPr lang="en-US" altLang="zh-TW" sz="3200" dirty="0">
                <a:solidFill>
                  <a:srgbClr val="FF0000"/>
                </a:solidFill>
              </a:rPr>
              <a:t>—</a:t>
            </a:r>
            <a:r>
              <a:rPr lang="zh-TW" altLang="en-US" sz="3200" dirty="0">
                <a:solidFill>
                  <a:srgbClr val="FF0000"/>
                </a:solidFill>
              </a:rPr>
              <a:t>感恩家人師長，珍惜和家人、老師、同學相處的時光。</a:t>
            </a:r>
            <a:endParaRPr lang="en-US" altLang="zh-TW" sz="3200" dirty="0">
              <a:solidFill>
                <a:srgbClr val="FF0000"/>
              </a:solidFill>
            </a:endParaRPr>
          </a:p>
          <a:p>
            <a:pPr marL="274320" indent="-274320">
              <a:buClr>
                <a:schemeClr val="accent3"/>
              </a:buClr>
              <a:buFont typeface="Wingdings 2"/>
              <a:buChar char=""/>
              <a:defRPr/>
            </a:pPr>
            <a:r>
              <a:rPr lang="zh-TW" altLang="en-US" sz="3200" dirty="0"/>
              <a:t>黑帽</a:t>
            </a:r>
            <a:r>
              <a:rPr lang="en-US" altLang="zh-TW" sz="3200" dirty="0"/>
              <a:t>—</a:t>
            </a:r>
            <a:r>
              <a:rPr lang="zh-TW" altLang="en-US" sz="3200" dirty="0"/>
              <a:t>不要做危險的事、不要心存僥倖。</a:t>
            </a:r>
            <a:endParaRPr lang="en-US" altLang="zh-TW" sz="3200" dirty="0"/>
          </a:p>
          <a:p>
            <a:pPr marL="274320" indent="-274320">
              <a:buClr>
                <a:schemeClr val="accent3"/>
              </a:buClr>
              <a:buFont typeface="Wingdings 2"/>
              <a:buChar char=""/>
              <a:defRPr/>
            </a:pPr>
            <a:r>
              <a:rPr lang="zh-TW" altLang="en-US" sz="3200" dirty="0">
                <a:solidFill>
                  <a:srgbClr val="FFC000"/>
                </a:solidFill>
              </a:rPr>
              <a:t>黃帽</a:t>
            </a:r>
            <a:r>
              <a:rPr lang="en-US" altLang="zh-TW" sz="3200" dirty="0">
                <a:solidFill>
                  <a:srgbClr val="FFC000"/>
                </a:solidFill>
              </a:rPr>
              <a:t>—</a:t>
            </a:r>
            <a:r>
              <a:rPr lang="zh-TW" altLang="en-US" sz="3200" dirty="0">
                <a:solidFill>
                  <a:srgbClr val="FFC000"/>
                </a:solidFill>
              </a:rPr>
              <a:t>對自己和家人有信心、看見家人的優點。</a:t>
            </a:r>
            <a:endParaRPr lang="en-US" altLang="zh-TW" sz="3200" dirty="0">
              <a:solidFill>
                <a:srgbClr val="FFC000"/>
              </a:solidFill>
            </a:endParaRPr>
          </a:p>
          <a:p>
            <a:pPr marL="274320" indent="-274320">
              <a:buClr>
                <a:schemeClr val="accent3"/>
              </a:buClr>
              <a:buFont typeface="Wingdings 2"/>
              <a:buChar char=""/>
              <a:defRPr/>
            </a:pPr>
            <a:r>
              <a:rPr lang="zh-TW" altLang="en-US" sz="3200" dirty="0">
                <a:solidFill>
                  <a:schemeClr val="accent3">
                    <a:lumMod val="50000"/>
                  </a:schemeClr>
                </a:solidFill>
              </a:rPr>
              <a:t>綠帽</a:t>
            </a:r>
            <a:r>
              <a:rPr lang="en-US" altLang="zh-TW" sz="3200" dirty="0">
                <a:solidFill>
                  <a:schemeClr val="accent3">
                    <a:lumMod val="50000"/>
                  </a:schemeClr>
                </a:solidFill>
              </a:rPr>
              <a:t>--</a:t>
            </a:r>
            <a:r>
              <a:rPr lang="zh-TW" altLang="en-US" sz="3200" dirty="0">
                <a:solidFill>
                  <a:schemeClr val="accent3">
                    <a:lumMod val="50000"/>
                  </a:schemeClr>
                </a:solidFill>
              </a:rPr>
              <a:t>過去已經過去，未來從此刻開始。</a:t>
            </a:r>
            <a:endParaRPr lang="en-US" altLang="zh-TW" sz="3200" dirty="0">
              <a:solidFill>
                <a:schemeClr val="accent3">
                  <a:lumMod val="50000"/>
                </a:schemeClr>
              </a:solidFill>
            </a:endParaRPr>
          </a:p>
          <a:p>
            <a:pPr marL="274320" indent="-274320">
              <a:buClr>
                <a:schemeClr val="accent3"/>
              </a:buClr>
              <a:buFont typeface="Wingdings 2"/>
              <a:buChar char=""/>
              <a:defRPr/>
            </a:pPr>
            <a:r>
              <a:rPr lang="zh-TW" altLang="en-US" sz="3200" dirty="0">
                <a:solidFill>
                  <a:srgbClr val="002060"/>
                </a:solidFill>
              </a:rPr>
              <a:t>藍帽</a:t>
            </a:r>
            <a:r>
              <a:rPr lang="en-US" altLang="zh-TW" sz="3200" dirty="0">
                <a:solidFill>
                  <a:srgbClr val="002060"/>
                </a:solidFill>
              </a:rPr>
              <a:t>--1.</a:t>
            </a:r>
            <a:r>
              <a:rPr lang="zh-TW" altLang="en-US" sz="3200" dirty="0">
                <a:solidFill>
                  <a:srgbClr val="002060"/>
                </a:solidFill>
              </a:rPr>
              <a:t>複製自己的成功經驗。</a:t>
            </a:r>
            <a:br>
              <a:rPr lang="en-US" altLang="zh-TW" sz="3200" dirty="0">
                <a:solidFill>
                  <a:srgbClr val="002060"/>
                </a:solidFill>
              </a:rPr>
            </a:br>
            <a:r>
              <a:rPr lang="zh-TW" altLang="en-US" sz="3200" dirty="0">
                <a:solidFill>
                  <a:srgbClr val="002060"/>
                </a:solidFill>
              </a:rPr>
              <a:t>           </a:t>
            </a:r>
            <a:r>
              <a:rPr lang="en-US" altLang="zh-TW" sz="3200" dirty="0">
                <a:solidFill>
                  <a:srgbClr val="002060"/>
                </a:solidFill>
              </a:rPr>
              <a:t>2.</a:t>
            </a:r>
            <a:r>
              <a:rPr lang="zh-TW" altLang="en-US" sz="3200" dirty="0">
                <a:solidFill>
                  <a:srgbClr val="002060"/>
                </a:solidFill>
              </a:rPr>
              <a:t>檢視自己的行為有沒有合乎「孝」、「善」</a:t>
            </a:r>
            <a:r>
              <a:rPr lang="zh-TW" altLang="en-US" sz="4800" dirty="0">
                <a:solidFill>
                  <a:srgbClr val="002060"/>
                </a:solidFill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425245215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標題 1">
            <a:extLst>
              <a:ext uri="{FF2B5EF4-FFF2-40B4-BE49-F238E27FC236}">
                <a16:creationId xmlns:a16="http://schemas.microsoft.com/office/drawing/2014/main" id="{B7F98CD5-9D29-471C-835E-CCD02F4D1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5400" dirty="0"/>
              <a:t>課後作業</a:t>
            </a:r>
            <a:r>
              <a:rPr lang="en-US" altLang="zh-TW" sz="5400" dirty="0"/>
              <a:t>:</a:t>
            </a:r>
            <a:r>
              <a:rPr lang="zh-TW" altLang="en-US" sz="5400" dirty="0"/>
              <a:t>六頂思考帽的演練</a:t>
            </a:r>
          </a:p>
        </p:txBody>
      </p:sp>
      <p:sp>
        <p:nvSpPr>
          <p:cNvPr id="22531" name="內容版面配置區 2">
            <a:extLst>
              <a:ext uri="{FF2B5EF4-FFF2-40B4-BE49-F238E27FC236}">
                <a16:creationId xmlns:a16="http://schemas.microsoft.com/office/drawing/2014/main" id="{66BD7DDE-2BFC-40E7-B06A-242936CE3008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762000" y="1752600"/>
            <a:ext cx="10972800" cy="4572000"/>
          </a:xfrm>
        </p:spPr>
        <p:txBody>
          <a:bodyPr/>
          <a:lstStyle/>
          <a:p>
            <a:r>
              <a:rPr lang="zh-TW" altLang="en-US" sz="3200" dirty="0"/>
              <a:t>題目 </a:t>
            </a:r>
            <a:r>
              <a:rPr lang="en-US" altLang="zh-TW" sz="3200" dirty="0"/>
              <a:t>: </a:t>
            </a:r>
            <a:r>
              <a:rPr lang="zh-TW" altLang="en-US" sz="3200" dirty="0"/>
              <a:t>如何規劃出一個好課程 ？</a:t>
            </a:r>
            <a:endParaRPr lang="en-US" altLang="zh-TW" sz="3200" dirty="0"/>
          </a:p>
          <a:p>
            <a:r>
              <a:rPr lang="zh-TW" altLang="en-US" sz="3200" dirty="0"/>
              <a:t>黃帽</a:t>
            </a:r>
            <a:r>
              <a:rPr lang="en-US" altLang="zh-TW" sz="3200" dirty="0"/>
              <a:t>: </a:t>
            </a:r>
            <a:r>
              <a:rPr lang="zh-TW" altLang="en-US" sz="3200" dirty="0"/>
              <a:t>好處、機會？</a:t>
            </a:r>
            <a:r>
              <a:rPr lang="en-US" altLang="zh-TW" sz="3200" dirty="0">
                <a:solidFill>
                  <a:srgbClr val="C00000"/>
                </a:solidFill>
              </a:rPr>
              <a:t>(</a:t>
            </a:r>
            <a:r>
              <a:rPr lang="zh-TW" altLang="en-US" sz="3200" dirty="0">
                <a:solidFill>
                  <a:srgbClr val="C00000"/>
                </a:solidFill>
              </a:rPr>
              <a:t>如果你們現在缺乏信心</a:t>
            </a:r>
            <a:r>
              <a:rPr lang="en-US" altLang="zh-TW" sz="3200" dirty="0">
                <a:solidFill>
                  <a:srgbClr val="C00000"/>
                </a:solidFill>
              </a:rPr>
              <a:t>)</a:t>
            </a:r>
          </a:p>
          <a:p>
            <a:r>
              <a:rPr lang="zh-TW" altLang="en-US" sz="3200" dirty="0"/>
              <a:t>紅帽</a:t>
            </a:r>
            <a:r>
              <a:rPr lang="en-US" altLang="zh-TW" sz="3200" dirty="0"/>
              <a:t>: </a:t>
            </a:r>
            <a:r>
              <a:rPr lang="zh-TW" altLang="en-US" sz="3200" dirty="0"/>
              <a:t>情感、情緒？</a:t>
            </a:r>
            <a:endParaRPr lang="en-US" altLang="zh-TW" sz="3200" dirty="0"/>
          </a:p>
          <a:p>
            <a:r>
              <a:rPr lang="zh-TW" altLang="en-US" sz="3200" dirty="0"/>
              <a:t>黑帽</a:t>
            </a:r>
            <a:r>
              <a:rPr lang="en-US" altLang="zh-TW" sz="3200" dirty="0"/>
              <a:t>: </a:t>
            </a:r>
            <a:r>
              <a:rPr lang="zh-TW" altLang="en-US" sz="3200" dirty="0"/>
              <a:t>困難、障礙？</a:t>
            </a:r>
            <a:endParaRPr lang="en-US" altLang="zh-TW" sz="3200" dirty="0"/>
          </a:p>
          <a:p>
            <a:r>
              <a:rPr lang="zh-TW" altLang="en-US" sz="3200" dirty="0"/>
              <a:t>白帽</a:t>
            </a:r>
            <a:r>
              <a:rPr lang="en-US" altLang="zh-TW" sz="3200" dirty="0"/>
              <a:t>: </a:t>
            </a:r>
            <a:r>
              <a:rPr lang="zh-TW" altLang="en-US" sz="3200" dirty="0"/>
              <a:t>資訊、事實？</a:t>
            </a:r>
            <a:endParaRPr lang="en-US" altLang="zh-TW" sz="3200" dirty="0"/>
          </a:p>
          <a:p>
            <a:r>
              <a:rPr lang="zh-TW" altLang="en-US" sz="3200" dirty="0"/>
              <a:t>綠帽</a:t>
            </a:r>
            <a:r>
              <a:rPr lang="en-US" altLang="zh-TW" sz="3200" dirty="0"/>
              <a:t>: </a:t>
            </a:r>
            <a:r>
              <a:rPr lang="zh-TW" altLang="en-US" sz="3200" dirty="0"/>
              <a:t>創新、做法？</a:t>
            </a:r>
            <a:r>
              <a:rPr lang="en-US" altLang="zh-TW" sz="3200" dirty="0"/>
              <a:t>(</a:t>
            </a:r>
            <a:r>
              <a:rPr lang="zh-TW" altLang="en-US" sz="3200" dirty="0"/>
              <a:t>可以曼陀羅法搭配進行</a:t>
            </a:r>
            <a:r>
              <a:rPr lang="en-US" altLang="zh-TW" sz="3200" dirty="0"/>
              <a:t>)</a:t>
            </a:r>
          </a:p>
          <a:p>
            <a:r>
              <a:rPr lang="zh-TW" altLang="en-US" sz="3200" dirty="0"/>
              <a:t>藍帽</a:t>
            </a:r>
            <a:r>
              <a:rPr lang="en-US" altLang="zh-TW" sz="3200" dirty="0"/>
              <a:t>: </a:t>
            </a:r>
            <a:r>
              <a:rPr lang="zh-TW" altLang="en-US" sz="3200" dirty="0"/>
              <a:t>總結、行動？</a:t>
            </a:r>
            <a:r>
              <a:rPr lang="en-US" altLang="zh-TW" sz="3200" dirty="0"/>
              <a:t>(</a:t>
            </a:r>
            <a:r>
              <a:rPr lang="zh-TW" altLang="en-US" sz="3200" dirty="0"/>
              <a:t>最後的行動計劃與共識</a:t>
            </a:r>
            <a:r>
              <a:rPr lang="en-US" altLang="zh-TW" sz="3200" dirty="0"/>
              <a:t>)</a:t>
            </a:r>
          </a:p>
          <a:p>
            <a:endParaRPr lang="en-US" altLang="zh-TW" sz="3200" dirty="0"/>
          </a:p>
          <a:p>
            <a:endParaRPr lang="en-US" altLang="zh-TW" sz="3200" dirty="0"/>
          </a:p>
          <a:p>
            <a:endParaRPr lang="en-US" altLang="zh-TW" sz="3200" dirty="0"/>
          </a:p>
          <a:p>
            <a:endParaRPr lang="zh-TW" altLang="en-US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標題 1">
            <a:extLst>
              <a:ext uri="{FF2B5EF4-FFF2-40B4-BE49-F238E27FC236}">
                <a16:creationId xmlns:a16="http://schemas.microsoft.com/office/drawing/2014/main" id="{B7F98CD5-9D29-471C-835E-CCD02F4D1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5400" dirty="0"/>
              <a:t>課後作業</a:t>
            </a:r>
            <a:r>
              <a:rPr lang="en-US" altLang="zh-TW" sz="5400" dirty="0"/>
              <a:t>:</a:t>
            </a:r>
            <a:r>
              <a:rPr lang="zh-TW" altLang="en-US" sz="5400" dirty="0"/>
              <a:t>六頂思考帽的演練</a:t>
            </a:r>
          </a:p>
        </p:txBody>
      </p:sp>
      <p:sp>
        <p:nvSpPr>
          <p:cNvPr id="22531" name="內容版面配置區 2">
            <a:extLst>
              <a:ext uri="{FF2B5EF4-FFF2-40B4-BE49-F238E27FC236}">
                <a16:creationId xmlns:a16="http://schemas.microsoft.com/office/drawing/2014/main" id="{66BD7DDE-2BFC-40E7-B06A-242936CE3008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762000" y="1752600"/>
            <a:ext cx="10972800" cy="4800600"/>
          </a:xfrm>
        </p:spPr>
        <p:txBody>
          <a:bodyPr>
            <a:normAutofit/>
          </a:bodyPr>
          <a:lstStyle/>
          <a:p>
            <a:r>
              <a:rPr lang="zh-TW" altLang="en-US" sz="3200" dirty="0"/>
              <a:t>題目 </a:t>
            </a:r>
            <a:r>
              <a:rPr lang="en-US" altLang="zh-TW" sz="3200" dirty="0"/>
              <a:t>: </a:t>
            </a:r>
            <a:r>
              <a:rPr lang="zh-TW" altLang="en-US" sz="3200" dirty="0"/>
              <a:t>如何規劃出一個好課程 ？</a:t>
            </a:r>
            <a:endParaRPr lang="en-US" altLang="zh-TW" sz="3200" dirty="0"/>
          </a:p>
          <a:p>
            <a:r>
              <a:rPr lang="zh-TW" altLang="en-US" sz="3200" dirty="0"/>
              <a:t>白帽</a:t>
            </a:r>
            <a:r>
              <a:rPr lang="en-US" altLang="zh-TW" sz="3200" dirty="0"/>
              <a:t>: </a:t>
            </a:r>
            <a:r>
              <a:rPr lang="zh-TW" altLang="en-US" sz="3200" dirty="0"/>
              <a:t>資訊、事實？</a:t>
            </a:r>
            <a:r>
              <a:rPr lang="en-US" altLang="zh-TW" sz="3200" dirty="0">
                <a:solidFill>
                  <a:srgbClr val="0070C0"/>
                </a:solidFill>
              </a:rPr>
              <a:t>(</a:t>
            </a:r>
            <a:r>
              <a:rPr lang="zh-TW" altLang="en-US" sz="3200" dirty="0">
                <a:solidFill>
                  <a:srgbClr val="0070C0"/>
                </a:solidFill>
              </a:rPr>
              <a:t>如果你們有信心，想要更好</a:t>
            </a:r>
            <a:r>
              <a:rPr lang="en-US" altLang="zh-TW" sz="3200" dirty="0">
                <a:solidFill>
                  <a:srgbClr val="0070C0"/>
                </a:solidFill>
              </a:rPr>
              <a:t>)</a:t>
            </a:r>
          </a:p>
          <a:p>
            <a:r>
              <a:rPr lang="zh-TW" altLang="en-US" sz="3200" dirty="0"/>
              <a:t>黑帽</a:t>
            </a:r>
            <a:r>
              <a:rPr lang="en-US" altLang="zh-TW" sz="3200" dirty="0"/>
              <a:t>: </a:t>
            </a:r>
            <a:r>
              <a:rPr lang="zh-TW" altLang="en-US" sz="3200" dirty="0"/>
              <a:t>困難、障礙？</a:t>
            </a:r>
            <a:endParaRPr lang="en-US" altLang="zh-TW" sz="3200" dirty="0"/>
          </a:p>
          <a:p>
            <a:r>
              <a:rPr lang="zh-TW" altLang="en-US" sz="3200" dirty="0"/>
              <a:t>綠帽</a:t>
            </a:r>
            <a:r>
              <a:rPr lang="en-US" altLang="zh-TW" sz="3200" dirty="0"/>
              <a:t>: </a:t>
            </a:r>
            <a:r>
              <a:rPr lang="zh-TW" altLang="en-US" sz="3200" dirty="0"/>
              <a:t>創新、做法？</a:t>
            </a:r>
            <a:r>
              <a:rPr lang="en-US" altLang="zh-TW" sz="3200" dirty="0"/>
              <a:t>(</a:t>
            </a:r>
            <a:r>
              <a:rPr lang="zh-TW" altLang="en-US" sz="3200" dirty="0"/>
              <a:t>可以搭配曼陀羅法或其他方法進行</a:t>
            </a:r>
            <a:r>
              <a:rPr lang="en-US" altLang="zh-TW" sz="3200" dirty="0"/>
              <a:t>)</a:t>
            </a:r>
          </a:p>
          <a:p>
            <a:r>
              <a:rPr lang="zh-TW" altLang="en-US" sz="3200" dirty="0"/>
              <a:t>紅帽</a:t>
            </a:r>
            <a:r>
              <a:rPr lang="en-US" altLang="zh-TW" sz="3200" dirty="0"/>
              <a:t>: </a:t>
            </a:r>
            <a:r>
              <a:rPr lang="zh-TW" altLang="en-US" sz="3200" dirty="0"/>
              <a:t>情感、情緒？</a:t>
            </a:r>
            <a:endParaRPr lang="en-US" altLang="zh-TW" sz="3200" dirty="0"/>
          </a:p>
          <a:p>
            <a:r>
              <a:rPr lang="zh-TW" altLang="en-US" sz="3200" dirty="0"/>
              <a:t>黃帽</a:t>
            </a:r>
            <a:r>
              <a:rPr lang="en-US" altLang="zh-TW" sz="3200" dirty="0"/>
              <a:t>: </a:t>
            </a:r>
            <a:r>
              <a:rPr lang="zh-TW" altLang="en-US" sz="3200" dirty="0"/>
              <a:t>好處、機會？</a:t>
            </a:r>
            <a:endParaRPr lang="en-US" altLang="zh-TW" sz="3200" dirty="0"/>
          </a:p>
          <a:p>
            <a:r>
              <a:rPr lang="zh-TW" altLang="en-US" sz="3200" dirty="0"/>
              <a:t>藍帽</a:t>
            </a:r>
            <a:r>
              <a:rPr lang="en-US" altLang="zh-TW" sz="3200" dirty="0"/>
              <a:t>: </a:t>
            </a:r>
            <a:r>
              <a:rPr lang="zh-TW" altLang="en-US" sz="3200" dirty="0"/>
              <a:t>總結、行動？</a:t>
            </a:r>
            <a:r>
              <a:rPr lang="en-US" altLang="zh-TW" sz="3200" dirty="0"/>
              <a:t>(</a:t>
            </a:r>
            <a:r>
              <a:rPr lang="zh-TW" altLang="en-US" sz="3200" dirty="0"/>
              <a:t>最後的行動計劃與共識</a:t>
            </a:r>
            <a:r>
              <a:rPr lang="en-US" altLang="zh-TW" sz="3200" dirty="0"/>
              <a:t>)</a:t>
            </a:r>
          </a:p>
          <a:p>
            <a:endParaRPr lang="en-US" altLang="zh-TW" sz="3200" dirty="0"/>
          </a:p>
          <a:p>
            <a:endParaRPr lang="en-US" altLang="zh-TW" sz="3200" dirty="0"/>
          </a:p>
          <a:p>
            <a:endParaRPr lang="en-US" altLang="zh-TW" sz="3200" dirty="0"/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84703289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CF08FF52-BF2C-4D51-AD8D-9B8F106058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81000"/>
            <a:ext cx="10972800" cy="914401"/>
          </a:xfrm>
        </p:spPr>
        <p:txBody>
          <a:bodyPr/>
          <a:lstStyle/>
          <a:p>
            <a:pPr>
              <a:defRPr/>
            </a:pPr>
            <a:r>
              <a:rPr lang="en-US" altLang="zh-TW" sz="4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SimHei" pitchFamily="2" charset="-122"/>
                <a:cs typeface="+mn-cs"/>
              </a:rPr>
              <a:t>Note</a:t>
            </a:r>
            <a:endParaRPr lang="zh-TW" altLang="en-US" sz="4800" b="1" dirty="0">
              <a:effectLst>
                <a:outerShdw blurRad="38100" dist="38100" dir="2700000" algn="tl">
                  <a:srgbClr val="C0C0C0"/>
                </a:outerShdw>
              </a:effectLst>
              <a:latin typeface="+mn-lt"/>
              <a:ea typeface="SimHei" pitchFamily="2" charset="-122"/>
              <a:cs typeface="+mn-cs"/>
            </a:endParaRPr>
          </a:p>
        </p:txBody>
      </p:sp>
      <p:pic>
        <p:nvPicPr>
          <p:cNvPr id="5" name="圖片 4" descr="一張含有 桌 的圖片&#10;&#10;自動產生的描述">
            <a:extLst>
              <a:ext uri="{FF2B5EF4-FFF2-40B4-BE49-F238E27FC236}">
                <a16:creationId xmlns:a16="http://schemas.microsoft.com/office/drawing/2014/main" id="{CC780290-8A18-43CC-8AD3-A06F0494EF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1600" y="-429600"/>
            <a:ext cx="8964000" cy="89640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62800" y="1787578"/>
            <a:ext cx="4572000" cy="437654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3400" y="698743"/>
            <a:ext cx="10972800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4400" dirty="0" err="1"/>
              <a:t>六頂思考帽</a:t>
            </a:r>
            <a:r>
              <a:rPr lang="zh-TW" altLang="en-US" sz="4400" dirty="0"/>
              <a:t>的</a:t>
            </a:r>
            <a:r>
              <a:rPr sz="4400" dirty="0" err="1"/>
              <a:t>步驟</a:t>
            </a:r>
            <a:r>
              <a:rPr lang="en-US" altLang="zh-TW" sz="4400" dirty="0"/>
              <a:t>(</a:t>
            </a:r>
            <a:r>
              <a:rPr lang="zh-TW" altLang="en-US" sz="4400" dirty="0"/>
              <a:t>實際應用之一</a:t>
            </a:r>
            <a:r>
              <a:rPr lang="en-US" altLang="zh-TW" sz="4400" dirty="0"/>
              <a:t>)</a:t>
            </a:r>
            <a:endParaRPr sz="4400" dirty="0"/>
          </a:p>
        </p:txBody>
      </p:sp>
      <p:sp>
        <p:nvSpPr>
          <p:cNvPr id="4" name="object 4"/>
          <p:cNvSpPr txBox="1"/>
          <p:nvPr/>
        </p:nvSpPr>
        <p:spPr>
          <a:xfrm>
            <a:off x="1066800" y="1787578"/>
            <a:ext cx="6172200" cy="4251228"/>
          </a:xfrm>
          <a:prstGeom prst="rect">
            <a:avLst/>
          </a:prstGeom>
        </p:spPr>
        <p:txBody>
          <a:bodyPr vert="horz" wrap="square" lIns="0" tIns="172720" rIns="0" bIns="0" rtlCol="0">
            <a:spAutoFit/>
          </a:bodyPr>
          <a:lstStyle/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360"/>
              </a:spcBef>
              <a:spcAft>
                <a:spcPts val="0"/>
              </a:spcAft>
              <a:buClrTx/>
              <a:buSzTx/>
              <a:buFontTx/>
              <a:buChar char="•"/>
              <a:tabLst>
                <a:tab pos="240665" algn="l"/>
                <a:tab pos="241300" algn="l"/>
              </a:tabLst>
              <a:defRPr/>
            </a:pPr>
            <a:r>
              <a:rPr kumimoji="0" sz="2400" b="1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1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Noto Sans CJK JP Thin"/>
              </a:rPr>
              <a:t>、陳述問題事實（白帽）</a:t>
            </a:r>
            <a:endParaRPr kumimoji="0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Noto Sans CJK JP Thin"/>
            </a:endParaRPr>
          </a:p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260"/>
              </a:spcBef>
              <a:spcAft>
                <a:spcPts val="0"/>
              </a:spcAft>
              <a:buClrTx/>
              <a:buSzTx/>
              <a:buFontTx/>
              <a:buChar char="•"/>
              <a:tabLst>
                <a:tab pos="240665" algn="l"/>
                <a:tab pos="241300" algn="l"/>
              </a:tabLst>
              <a:defRPr/>
            </a:pPr>
            <a:r>
              <a:rPr kumimoji="0" sz="2400" b="1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2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Noto Sans CJK JP Thin"/>
              </a:rPr>
              <a:t>、提出如何解決問題的建議（綠帽）</a:t>
            </a:r>
            <a:endParaRPr kumimoji="0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Noto Sans CJK JP Thin"/>
            </a:endParaRPr>
          </a:p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260"/>
              </a:spcBef>
              <a:spcAft>
                <a:spcPts val="0"/>
              </a:spcAft>
              <a:buClrTx/>
              <a:buSzTx/>
              <a:buFontTx/>
              <a:buChar char="•"/>
              <a:tabLst>
                <a:tab pos="240665" algn="l"/>
                <a:tab pos="241300" algn="l"/>
              </a:tabLst>
              <a:defRPr/>
            </a:pPr>
            <a:r>
              <a:rPr kumimoji="0" sz="2400" b="1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3</a:t>
            </a:r>
            <a:r>
              <a:rPr kumimoji="0" sz="2400" b="1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Noto Sans CJK JP Thin"/>
              </a:rPr>
              <a:t>、評估建議的優缺點：列舉優點（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Noto Sans CJK JP Thin"/>
              </a:rPr>
              <a:t>黃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Noto Sans CJK JP Thin"/>
              </a:rPr>
              <a:t>帽）</a:t>
            </a:r>
            <a:endParaRPr kumimoji="0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Noto Sans CJK JP Thin"/>
            </a:endParaRPr>
          </a:p>
          <a:p>
            <a:pPr marL="634365" marR="0" lvl="0" indent="0" algn="l" defTabSz="914400" rtl="0" eaLnBrk="1" fontAlgn="auto" latinLnBrk="0" hangingPunct="1">
              <a:lnSpc>
                <a:spcPct val="100000"/>
              </a:lnSpc>
              <a:spcBef>
                <a:spcPts val="12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Noto Sans CJK JP Thin"/>
              </a:rPr>
              <a:t>列舉缺點（黑帽）</a:t>
            </a:r>
            <a:endParaRPr kumimoji="0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Noto Sans CJK JP Thin"/>
            </a:endParaRPr>
          </a:p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260"/>
              </a:spcBef>
              <a:spcAft>
                <a:spcPts val="0"/>
              </a:spcAft>
              <a:buClrTx/>
              <a:buSzTx/>
              <a:buFontTx/>
              <a:buChar char="•"/>
              <a:tabLst>
                <a:tab pos="240665" algn="l"/>
                <a:tab pos="241300" algn="l"/>
              </a:tabLst>
              <a:defRPr/>
            </a:pPr>
            <a:r>
              <a:rPr kumimoji="0" sz="2400" b="1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4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Noto Sans CJK JP Thin"/>
              </a:rPr>
              <a:t>、對各項選擇方案進行直覺判斷（</a:t>
            </a:r>
            <a:r>
              <a:rPr kumimoji="0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Noto Sans CJK JP Thin"/>
              </a:rPr>
              <a:t>紅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Noto Sans CJK JP Thin"/>
              </a:rPr>
              <a:t>帽）</a:t>
            </a:r>
            <a:endParaRPr kumimoji="0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Noto Sans CJK JP Thin"/>
            </a:endParaRPr>
          </a:p>
          <a:p>
            <a:pPr marL="2413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260"/>
              </a:spcBef>
              <a:spcAft>
                <a:spcPts val="0"/>
              </a:spcAft>
              <a:buClrTx/>
              <a:buSzTx/>
              <a:buFontTx/>
              <a:buChar char="•"/>
              <a:tabLst>
                <a:tab pos="240665" algn="l"/>
                <a:tab pos="241300" algn="l"/>
              </a:tabLst>
              <a:defRPr/>
            </a:pPr>
            <a:r>
              <a:rPr kumimoji="0" sz="2400" b="1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5</a:t>
            </a:r>
            <a:r>
              <a:rPr kumimoji="0" sz="2400" b="1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Noto Sans CJK JP Thin"/>
              </a:rPr>
              <a:t>、總結陳述，得出方案（藍帽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Noto Sans CJK JP Thin"/>
              </a:rPr>
              <a:t>）</a:t>
            </a:r>
            <a:endParaRPr kumimoji="0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Noto Sans CJK JP Thin"/>
            </a:endParaRPr>
          </a:p>
          <a:p>
            <a:pPr marL="240665" marR="1401445" lvl="0" indent="-240665" algn="l" defTabSz="914400" rtl="0" eaLnBrk="1" fontAlgn="auto" latinLnBrk="0" hangingPunct="1">
              <a:lnSpc>
                <a:spcPct val="147700"/>
              </a:lnSpc>
              <a:spcBef>
                <a:spcPts val="15"/>
              </a:spcBef>
              <a:spcAft>
                <a:spcPts val="0"/>
              </a:spcAft>
              <a:buClrTx/>
              <a:buSzTx/>
              <a:buFontTx/>
              <a:buChar char="•"/>
              <a:tabLst>
                <a:tab pos="240665" algn="l"/>
                <a:tab pos="241300" algn="l"/>
              </a:tabLst>
              <a:defRPr/>
            </a:pPr>
            <a:r>
              <a:rPr kumimoji="0" sz="2400" b="1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6</a:t>
            </a:r>
            <a:r>
              <a:rPr kumimoji="0" sz="24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Noto Sans CJK JP Thin"/>
              </a:rPr>
              <a:t>、也可以一次戴一頂帽討論； 也可以交換帽再討論</a:t>
            </a:r>
            <a:endParaRPr kumimoji="0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Noto Sans CJK JP Thin"/>
            </a:endParaRPr>
          </a:p>
        </p:txBody>
      </p:sp>
    </p:spTree>
    <p:extLst>
      <p:ext uri="{BB962C8B-B14F-4D97-AF65-F5344CB8AC3E}">
        <p14:creationId xmlns:p14="http://schemas.microsoft.com/office/powerpoint/2010/main" val="31147253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3E3230C-3572-4555-B32D-C8D29CA8D7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4800" dirty="0"/>
              <a:t>六頂思考帽實際應用的說明</a:t>
            </a:r>
            <a:r>
              <a:rPr lang="en-US" altLang="zh-TW" sz="4800" dirty="0"/>
              <a:t>-1</a:t>
            </a:r>
            <a:endParaRPr lang="zh-TW" altLang="en-US" sz="4800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5B331C33-DF82-4C78-B316-878B2950AC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47800"/>
            <a:ext cx="10972800" cy="518160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dirty="0"/>
              <a:t>不是很呆板</a:t>
            </a:r>
            <a:r>
              <a:rPr lang="zh-TW" altLang="en-US" sz="2800" dirty="0"/>
              <a:t>，</a:t>
            </a:r>
            <a:r>
              <a:rPr lang="zh-CN" altLang="en-US" sz="2800" dirty="0"/>
              <a:t>很僵化的依照固定的</a:t>
            </a:r>
            <a:r>
              <a:rPr lang="zh-TW" altLang="en-US" sz="2800" dirty="0"/>
              <a:t>順</a:t>
            </a:r>
            <a:r>
              <a:rPr lang="zh-CN" altLang="en-US" sz="2800" dirty="0"/>
              <a:t>序</a:t>
            </a:r>
            <a:r>
              <a:rPr lang="zh-TW" altLang="en-US" sz="2800" dirty="0"/>
              <a:t>來</a:t>
            </a:r>
            <a:r>
              <a:rPr lang="zh-CN" altLang="en-US" sz="2800" dirty="0"/>
              <a:t>執行</a:t>
            </a:r>
            <a:endParaRPr lang="en-US" altLang="zh-CN" sz="2800" dirty="0"/>
          </a:p>
          <a:p>
            <a:pPr>
              <a:lnSpc>
                <a:spcPct val="120000"/>
              </a:lnSpc>
            </a:pPr>
            <a:r>
              <a:rPr lang="zh-CN" altLang="en-US" sz="2800" dirty="0"/>
              <a:t>也不是</a:t>
            </a:r>
            <a:r>
              <a:rPr lang="zh-TW" altLang="en-US" sz="2800" dirty="0"/>
              <a:t>強迫</a:t>
            </a:r>
            <a:r>
              <a:rPr lang="zh-CN" altLang="en-US" sz="2800" dirty="0"/>
              <a:t>每個人要</a:t>
            </a:r>
            <a:r>
              <a:rPr lang="zh-TW" altLang="en-US" sz="2800" dirty="0"/>
              <a:t>戴某</a:t>
            </a:r>
            <a:r>
              <a:rPr lang="zh-CN" altLang="en-US" sz="2800" dirty="0"/>
              <a:t>一種顏色的帽子來發言</a:t>
            </a:r>
            <a:endParaRPr lang="en-US" altLang="zh-CN" sz="2800" dirty="0"/>
          </a:p>
          <a:p>
            <a:pPr>
              <a:lnSpc>
                <a:spcPct val="120000"/>
              </a:lnSpc>
            </a:pPr>
            <a:r>
              <a:rPr lang="zh-CN" altLang="en-US" sz="2800" dirty="0"/>
              <a:t>因為每個人都是不同的，所以想到什麼就可以說什麼，就記</a:t>
            </a:r>
            <a:r>
              <a:rPr lang="zh-TW" altLang="en-US" sz="2800" dirty="0"/>
              <a:t>錄</a:t>
            </a:r>
            <a:r>
              <a:rPr lang="zh-CN" altLang="en-US" sz="2800" dirty="0"/>
              <a:t>在相對應的帽子下面</a:t>
            </a:r>
            <a:r>
              <a:rPr lang="zh-TW" altLang="en-US" sz="2800" dirty="0"/>
              <a:t>即可</a:t>
            </a:r>
            <a:endParaRPr lang="en-US" altLang="zh-CN" sz="2800" dirty="0"/>
          </a:p>
          <a:p>
            <a:pPr>
              <a:lnSpc>
                <a:spcPct val="120000"/>
              </a:lnSpc>
            </a:pPr>
            <a:r>
              <a:rPr lang="zh-CN" altLang="en-US" sz="2800" dirty="0"/>
              <a:t>有時候可以要求大家都戴同一種帽子</a:t>
            </a:r>
            <a:r>
              <a:rPr lang="zh-TW" altLang="en-US" sz="2800" dirty="0"/>
              <a:t>，</a:t>
            </a:r>
            <a:r>
              <a:rPr lang="zh-CN" altLang="en-US" sz="2800" dirty="0"/>
              <a:t>聚焦</a:t>
            </a:r>
            <a:r>
              <a:rPr lang="zh-TW" altLang="en-US" sz="2800" dirty="0"/>
              <a:t>地</a:t>
            </a:r>
            <a:r>
              <a:rPr lang="zh-CN" altLang="en-US" sz="2800" dirty="0"/>
              <a:t>探討</a:t>
            </a:r>
            <a:r>
              <a:rPr lang="zh-TW" altLang="en-US" sz="2800" dirty="0"/>
              <a:t>這</a:t>
            </a:r>
            <a:r>
              <a:rPr lang="zh-CN" altLang="en-US" sz="2800" dirty="0"/>
              <a:t>個項目，但不勉強所有</a:t>
            </a:r>
            <a:r>
              <a:rPr lang="zh-TW" altLang="en-US" sz="2800" dirty="0"/>
              <a:t>的</a:t>
            </a:r>
            <a:r>
              <a:rPr lang="zh-CN" altLang="en-US" sz="2800" dirty="0"/>
              <a:t>人都要發言</a:t>
            </a:r>
            <a:endParaRPr lang="en-US" altLang="zh-CN" sz="2800" dirty="0"/>
          </a:p>
          <a:p>
            <a:pPr>
              <a:lnSpc>
                <a:spcPct val="120000"/>
              </a:lnSpc>
            </a:pPr>
            <a:r>
              <a:rPr lang="zh-CN" altLang="en-US" sz="2800" dirty="0"/>
              <a:t>擔任主席的人可以看看哪一頂帽子的資訊較少，適時的</a:t>
            </a:r>
            <a:r>
              <a:rPr lang="zh-TW" altLang="en-US" sz="2800" dirty="0"/>
              <a:t>請大家</a:t>
            </a:r>
            <a:r>
              <a:rPr lang="zh-CN" altLang="en-US" sz="2800" dirty="0"/>
              <a:t>補充</a:t>
            </a:r>
            <a:endParaRPr lang="en-US" altLang="zh-CN" sz="2800" dirty="0"/>
          </a:p>
          <a:p>
            <a:pPr>
              <a:lnSpc>
                <a:spcPct val="120000"/>
              </a:lnSpc>
            </a:pPr>
            <a:r>
              <a:rPr lang="zh-CN" altLang="en-US" sz="2800" dirty="0"/>
              <a:t>比較少的資料代表我們這個團隊當中</a:t>
            </a:r>
            <a:r>
              <a:rPr lang="zh-TW" altLang="en-US" sz="2800" dirty="0"/>
              <a:t>，</a:t>
            </a:r>
            <a:r>
              <a:rPr lang="zh-CN" altLang="en-US" sz="2800" dirty="0"/>
              <a:t>擅長這像這頂帽子的人比較少，不要太介意</a:t>
            </a:r>
            <a:r>
              <a:rPr lang="zh-TW" altLang="en-US" sz="2800" dirty="0"/>
              <a:t>，</a:t>
            </a:r>
            <a:r>
              <a:rPr lang="zh-CN" altLang="en-US" sz="2800" dirty="0"/>
              <a:t>但不能完全都沒有</a:t>
            </a:r>
            <a:r>
              <a:rPr lang="zh-TW" altLang="en-US" sz="2800" dirty="0"/>
              <a:t>，</a:t>
            </a:r>
            <a:r>
              <a:rPr lang="zh-CN" altLang="en-US" sz="2800" dirty="0"/>
              <a:t>要盡力</a:t>
            </a:r>
            <a:r>
              <a:rPr lang="zh-TW" altLang="en-US" sz="2800" dirty="0"/>
              <a:t>思考</a:t>
            </a:r>
            <a:r>
              <a:rPr lang="zh-CN" altLang="en-US" sz="2800" dirty="0"/>
              <a:t>但不要勉強</a:t>
            </a:r>
            <a:endParaRPr lang="en-US" altLang="zh-CN" sz="2800" dirty="0"/>
          </a:p>
        </p:txBody>
      </p:sp>
    </p:spTree>
    <p:extLst>
      <p:ext uri="{BB962C8B-B14F-4D97-AF65-F5344CB8AC3E}">
        <p14:creationId xmlns:p14="http://schemas.microsoft.com/office/powerpoint/2010/main" val="414764673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FE4D81A6-1945-46F9-8237-C600703924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1295400"/>
            <a:ext cx="8593078" cy="4876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6758795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0439AA95-4844-424F-B2E8-8D59D760D4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0700" y="1143000"/>
            <a:ext cx="8610600" cy="50498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9639866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3E3230C-3572-4555-B32D-C8D29CA8D7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4800" dirty="0"/>
              <a:t>六頂思考帽實際應用的說明</a:t>
            </a:r>
            <a:r>
              <a:rPr lang="en-US" altLang="zh-TW" sz="4800" dirty="0"/>
              <a:t>-2</a:t>
            </a:r>
            <a:endParaRPr lang="zh-TW" altLang="en-US" sz="4800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5B331C33-DF82-4C78-B316-878B2950AC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47800"/>
            <a:ext cx="10972800" cy="550164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zh-TW" altLang="en-US" sz="2800" dirty="0"/>
              <a:t>當討論到一個程度之後要開始收斂，記得戴起藍帽，所以說始於藍帽終於藍帽</a:t>
            </a:r>
          </a:p>
          <a:p>
            <a:pPr>
              <a:lnSpc>
                <a:spcPct val="120000"/>
              </a:lnSpc>
            </a:pPr>
            <a:r>
              <a:rPr lang="zh-CN" altLang="en-US" sz="2800" dirty="0"/>
              <a:t>一開始使用</a:t>
            </a:r>
            <a:r>
              <a:rPr lang="zh-TW" altLang="en-US" sz="2800" dirty="0"/>
              <a:t>藍帽</a:t>
            </a:r>
            <a:r>
              <a:rPr lang="zh-CN" altLang="en-US" sz="2800" dirty="0"/>
              <a:t>的意思是說</a:t>
            </a:r>
            <a:r>
              <a:rPr lang="zh-TW" altLang="en-US" sz="2800" dirty="0"/>
              <a:t>，</a:t>
            </a:r>
            <a:r>
              <a:rPr lang="zh-CN" altLang="en-US" sz="2800" dirty="0"/>
              <a:t>為什麼我們要討論這個題目</a:t>
            </a:r>
            <a:r>
              <a:rPr lang="zh-TW" altLang="en-US" sz="2800" dirty="0"/>
              <a:t>，</a:t>
            </a:r>
            <a:r>
              <a:rPr lang="zh-CN" altLang="en-US" sz="2800" dirty="0"/>
              <a:t>為什麼選擇這個題目</a:t>
            </a:r>
            <a:r>
              <a:rPr lang="zh-TW" altLang="en-US" sz="2800" dirty="0"/>
              <a:t>，</a:t>
            </a:r>
            <a:r>
              <a:rPr lang="zh-CN" altLang="en-US" sz="2800" dirty="0"/>
              <a:t>或</a:t>
            </a:r>
            <a:r>
              <a:rPr lang="zh-TW" altLang="en-US" sz="2800" dirty="0"/>
              <a:t>選擇這個</a:t>
            </a:r>
            <a:r>
              <a:rPr lang="zh-CN" altLang="en-US" sz="2800" dirty="0"/>
              <a:t>方式</a:t>
            </a:r>
            <a:r>
              <a:rPr lang="zh-TW" altLang="en-US" sz="2800" dirty="0"/>
              <a:t>。</a:t>
            </a:r>
            <a:r>
              <a:rPr lang="zh-CN" altLang="en-US" sz="2800" dirty="0"/>
              <a:t>這都是藍帽的思維，最後要取得決策與共識也是藍帽的思維</a:t>
            </a:r>
            <a:endParaRPr lang="en-US" altLang="zh-CN" sz="2800" dirty="0"/>
          </a:p>
          <a:p>
            <a:pPr>
              <a:lnSpc>
                <a:spcPct val="120000"/>
              </a:lnSpc>
            </a:pPr>
            <a:r>
              <a:rPr lang="zh-CN" altLang="en-US" sz="2800" dirty="0"/>
              <a:t>不同族群的特色與不同的主題，在不同帽子的討論上可以有一些微妙的變化</a:t>
            </a:r>
            <a:r>
              <a:rPr lang="zh-TW" altLang="en-US" sz="2800" dirty="0"/>
              <a:t>。例</a:t>
            </a:r>
            <a:r>
              <a:rPr lang="zh-CN" altLang="en-US" sz="2800" dirty="0"/>
              <a:t>如對於很保守害怕的人，黑</a:t>
            </a:r>
            <a:r>
              <a:rPr lang="zh-TW" altLang="en-US" sz="2800" dirty="0"/>
              <a:t>帽</a:t>
            </a:r>
            <a:r>
              <a:rPr lang="zh-CN" altLang="en-US" sz="2800" dirty="0"/>
              <a:t>對他來講</a:t>
            </a:r>
            <a:r>
              <a:rPr lang="zh-TW" altLang="en-US" sz="2800" dirty="0"/>
              <a:t>已經</a:t>
            </a:r>
            <a:r>
              <a:rPr lang="zh-CN" altLang="en-US" sz="2800" dirty="0"/>
              <a:t>很多</a:t>
            </a:r>
            <a:r>
              <a:rPr lang="zh-TW" altLang="en-US" sz="2800" dirty="0"/>
              <a:t>了</a:t>
            </a:r>
            <a:r>
              <a:rPr lang="zh-CN" altLang="en-US" sz="2800" dirty="0"/>
              <a:t>，</a:t>
            </a:r>
            <a:r>
              <a:rPr lang="zh-TW" altLang="en-US" sz="2800" dirty="0"/>
              <a:t>這時</a:t>
            </a:r>
            <a:r>
              <a:rPr lang="zh-CN" altLang="en-US" sz="2800" dirty="0"/>
              <a:t>可以先討論一些黃帽</a:t>
            </a:r>
            <a:r>
              <a:rPr lang="zh-TW" altLang="en-US" sz="2800" dirty="0"/>
              <a:t>，增加信心</a:t>
            </a:r>
            <a:r>
              <a:rPr lang="zh-CN" altLang="en-US" sz="2800" dirty="0"/>
              <a:t>。對於那些大而化之的人，白帽收集</a:t>
            </a:r>
            <a:r>
              <a:rPr lang="zh-TW" altLang="en-US" sz="2800" dirty="0"/>
              <a:t>資訊</a:t>
            </a:r>
            <a:r>
              <a:rPr lang="zh-CN" altLang="en-US" sz="2800" dirty="0"/>
              <a:t>，看見事實</a:t>
            </a:r>
            <a:r>
              <a:rPr lang="zh-TW" altLang="en-US" sz="2800" dirty="0"/>
              <a:t>的過程，</a:t>
            </a:r>
            <a:r>
              <a:rPr lang="zh-CN" altLang="en-US" sz="2800" dirty="0"/>
              <a:t>可能要多注意</a:t>
            </a:r>
            <a:r>
              <a:rPr lang="zh-TW" altLang="en-US" sz="2800" dirty="0"/>
              <a:t>。</a:t>
            </a:r>
            <a:r>
              <a:rPr lang="zh-CN" altLang="en-US" sz="2800" dirty="0"/>
              <a:t>這些都有待經驗的累積</a:t>
            </a:r>
            <a:r>
              <a:rPr lang="zh-TW" altLang="en-US" sz="2800" dirty="0"/>
              <a:t>，</a:t>
            </a:r>
            <a:r>
              <a:rPr lang="zh-CN" altLang="en-US" sz="2800" dirty="0"/>
              <a:t>作</a:t>
            </a:r>
            <a:r>
              <a:rPr lang="zh-TW" altLang="en-US" sz="2800" dirty="0"/>
              <a:t>出</a:t>
            </a:r>
            <a:r>
              <a:rPr lang="zh-CN" altLang="en-US" sz="2800" dirty="0"/>
              <a:t>小小的微調，效果會更好。</a:t>
            </a:r>
            <a:endParaRPr lang="en-US" altLang="zh-CN" sz="2800" dirty="0"/>
          </a:p>
          <a:p>
            <a:pPr>
              <a:lnSpc>
                <a:spcPct val="120000"/>
              </a:lnSpc>
            </a:pPr>
            <a:endParaRPr lang="zh-TW" altLang="en-US" sz="3200" dirty="0"/>
          </a:p>
        </p:txBody>
      </p:sp>
    </p:spTree>
    <p:extLst>
      <p:ext uri="{BB962C8B-B14F-4D97-AF65-F5344CB8AC3E}">
        <p14:creationId xmlns:p14="http://schemas.microsoft.com/office/powerpoint/2010/main" val="3720152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F08B4496-C793-44C1-923B-D688C91A26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1066800"/>
            <a:ext cx="9020496" cy="51054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7443162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 descr="一張含有 文字 的圖片&#10;&#10;自動產生的描述">
            <a:extLst>
              <a:ext uri="{FF2B5EF4-FFF2-40B4-BE49-F238E27FC236}">
                <a16:creationId xmlns:a16="http://schemas.microsoft.com/office/drawing/2014/main" id="{10E25691-E0F4-48DA-A209-E8B4125414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1219200"/>
            <a:ext cx="9163665" cy="486730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0914837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C6F285E1-1502-4B05-8FA7-52130EDC96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1066800"/>
            <a:ext cx="9268481" cy="5105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553672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 descr="一張含有 文字 的圖片&#10;&#10;自動產生的描述">
            <a:extLst>
              <a:ext uri="{FF2B5EF4-FFF2-40B4-BE49-F238E27FC236}">
                <a16:creationId xmlns:a16="http://schemas.microsoft.com/office/drawing/2014/main" id="{BDA33A82-7975-4B2B-9EC8-80373718EC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7651" y="1066800"/>
            <a:ext cx="8416698" cy="52959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9326249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BB8A493-BBE0-4D3F-A21A-25BA9AB559A8}"/>
              </a:ext>
            </a:extLst>
          </p:cNvPr>
          <p:cNvSpPr txBox="1">
            <a:spLocks/>
          </p:cNvSpPr>
          <p:nvPr/>
        </p:nvSpPr>
        <p:spPr>
          <a:xfrm>
            <a:off x="1981200" y="609600"/>
            <a:ext cx="7924800" cy="914401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6000" kern="1200">
                <a:solidFill>
                  <a:schemeClr val="accent5">
                    <a:lumMod val="50000"/>
                  </a:schemeClr>
                </a:solidFill>
                <a:latin typeface="華康魏碑體" panose="03000709000000000000" pitchFamily="65" charset="-120"/>
                <a:ea typeface="華康魏碑體" panose="03000709000000000000" pitchFamily="65" charset="-120"/>
                <a:cs typeface="+mj-cs"/>
              </a:defRPr>
            </a:lvl1pPr>
          </a:lstStyle>
          <a:p>
            <a:r>
              <a:rPr lang="zh-TW" altLang="en-US" sz="4800" dirty="0"/>
              <a:t>附件</a:t>
            </a:r>
            <a:r>
              <a:rPr lang="en-US" altLang="zh-TW" sz="4800" dirty="0"/>
              <a:t>:</a:t>
            </a:r>
            <a:r>
              <a:rPr lang="zh-TW" altLang="en-US" sz="4800" dirty="0"/>
              <a:t>六頂思考帽圖解總彙整</a:t>
            </a:r>
          </a:p>
        </p:txBody>
      </p:sp>
      <p:sp>
        <p:nvSpPr>
          <p:cNvPr id="3" name="Text Box 27">
            <a:extLst>
              <a:ext uri="{FF2B5EF4-FFF2-40B4-BE49-F238E27FC236}">
                <a16:creationId xmlns:a16="http://schemas.microsoft.com/office/drawing/2014/main" id="{91856E38-5380-4D50-BCAD-15EC87DE6E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73032" y="1600200"/>
            <a:ext cx="8032968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接下來有</a:t>
            </a:r>
            <a:r>
              <a:rPr lang="en-US" altLang="zh-CN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en-US" altLang="zh-TW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5</a:t>
            </a:r>
            <a:r>
              <a:rPr lang="zh-CN" alt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張圖或表</a:t>
            </a:r>
            <a:endParaRPr lang="en-US" altLang="zh-CN" sz="3600" b="1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>
              <a:defRPr/>
            </a:pPr>
            <a:r>
              <a:rPr lang="zh-CN" alt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全部都是六頂思考帽的圖解與簡要解說</a:t>
            </a:r>
            <a:endParaRPr lang="en-US" altLang="zh-CN" sz="3600" b="1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>
              <a:defRPr/>
            </a:pPr>
            <a:r>
              <a:rPr lang="zh-CN" alt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每一</a:t>
            </a:r>
            <a:r>
              <a:rPr lang="zh-TW" alt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張</a:t>
            </a:r>
            <a:r>
              <a:rPr lang="zh-CN" alt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的用詞遣字或有不同</a:t>
            </a:r>
            <a:endParaRPr lang="en-US" altLang="zh-CN" sz="3600" b="1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>
              <a:defRPr/>
            </a:pPr>
            <a:r>
              <a:rPr lang="zh-CN" alt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但</a:t>
            </a:r>
            <a:r>
              <a:rPr lang="zh-TW" alt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意義</a:t>
            </a:r>
            <a:r>
              <a:rPr lang="zh-CN" alt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都是對的</a:t>
            </a:r>
            <a:endParaRPr lang="en-US" altLang="zh-CN" sz="3600" b="1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>
              <a:defRPr/>
            </a:pPr>
            <a:r>
              <a:rPr lang="zh-CN" alt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不要執著於其中的一張</a:t>
            </a:r>
            <a:endParaRPr lang="en-US" altLang="zh-CN" sz="3600" b="1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>
              <a:defRPr/>
            </a:pPr>
            <a:r>
              <a:rPr lang="zh-CN" alt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要有整體的看法</a:t>
            </a:r>
            <a:r>
              <a:rPr lang="zh-TW" alt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與</a:t>
            </a:r>
            <a:r>
              <a:rPr lang="zh-CN" alt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中心思想</a:t>
            </a:r>
            <a:endParaRPr lang="en-US" altLang="zh-CN" sz="3600" b="1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>
              <a:defRPr/>
            </a:pPr>
            <a:r>
              <a:rPr lang="zh-CN" alt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就是開頭說的五行與易經的思考</a:t>
            </a:r>
            <a:endParaRPr lang="en-US" altLang="zh-CN" sz="3600" b="1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>
              <a:defRPr/>
            </a:pPr>
            <a:r>
              <a:rPr lang="zh-CN" alt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掌握本</a:t>
            </a:r>
            <a:r>
              <a:rPr lang="zh-TW" alt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質</a:t>
            </a:r>
            <a:r>
              <a:rPr lang="zh-CN" alt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與目的</a:t>
            </a:r>
            <a:r>
              <a:rPr lang="zh-TW" alt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才是正道</a:t>
            </a:r>
            <a:endParaRPr lang="en-US" altLang="zh-CN" sz="3600" b="1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>
              <a:defRPr/>
            </a:pPr>
            <a:r>
              <a:rPr lang="zh-TW" alt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方法與手法只是過程而已</a:t>
            </a:r>
            <a:endParaRPr lang="zh-CN" altLang="en-US" sz="4400" b="1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6528731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A56AFEFC-6DCE-4363-8E30-2D733ECC07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914400"/>
            <a:ext cx="9321307" cy="52578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3417139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E0195432-C1A3-4280-919B-1B67976567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914400"/>
            <a:ext cx="7430977" cy="56388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791323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FD340835-25CB-46C8-A2E4-A370446B804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18"/>
          <a:stretch/>
        </p:blipFill>
        <p:spPr>
          <a:xfrm>
            <a:off x="1054625" y="762000"/>
            <a:ext cx="10082750" cy="57912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591064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F0709EA3-AC51-40BD-93F3-4234F506E6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990600"/>
            <a:ext cx="9014334" cy="51388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3398252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A7A3EE10-ADED-4281-8A32-37BB9B1E42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838200"/>
            <a:ext cx="6120984" cy="56007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3678707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63973985-53E2-4EDE-9504-A70E08B8B7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9497"/>
            <a:ext cx="12192000" cy="455900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2401608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7295344B-8A11-4BDB-BBA9-94CDD45425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685800"/>
            <a:ext cx="8077200" cy="60579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7880538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781EB132-1E87-488B-AAFA-F99E4B070C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990600"/>
            <a:ext cx="9496736" cy="5334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8544915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4606DB11-2645-4AB1-A07B-A1169F8E0B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262" y="1371600"/>
            <a:ext cx="9230315" cy="44958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9860017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 descr="一張含有 桌 的圖片&#10;&#10;自動產生的描述">
            <a:extLst>
              <a:ext uri="{FF2B5EF4-FFF2-40B4-BE49-F238E27FC236}">
                <a16:creationId xmlns:a16="http://schemas.microsoft.com/office/drawing/2014/main" id="{E21FD20E-25FF-4983-BF89-F9FFEE6474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7600" y="914400"/>
            <a:ext cx="7416800" cy="556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072048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 descr="一張含有 文字, 計分板 的圖片&#10;&#10;自動產生的描述">
            <a:extLst>
              <a:ext uri="{FF2B5EF4-FFF2-40B4-BE49-F238E27FC236}">
                <a16:creationId xmlns:a16="http://schemas.microsoft.com/office/drawing/2014/main" id="{48474F4F-93A7-47B8-8849-AAC246FED3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963" y="1143000"/>
            <a:ext cx="9430074" cy="502937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1269256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6E95A294-E2F3-49C9-99BF-1524D932BF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80" y="0"/>
            <a:ext cx="119790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70330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4E694FD9-8273-4F0F-900B-93AF74E3CD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685800"/>
            <a:ext cx="10430933" cy="586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50310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7170" name="Rectangle 2">
            <a:extLst>
              <a:ext uri="{FF2B5EF4-FFF2-40B4-BE49-F238E27FC236}">
                <a16:creationId xmlns:a16="http://schemas.microsoft.com/office/drawing/2014/main" id="{C0805309-9939-4931-95A5-66603EA3BF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defTabSz="457200"/>
            <a:r>
              <a:rPr lang="zh-TW" altLang="en-US" dirty="0"/>
              <a:t>創意五行思考法</a:t>
            </a:r>
          </a:p>
        </p:txBody>
      </p:sp>
      <p:sp>
        <p:nvSpPr>
          <p:cNvPr id="2567171" name="Rectangle 3">
            <a:extLst>
              <a:ext uri="{FF2B5EF4-FFF2-40B4-BE49-F238E27FC236}">
                <a16:creationId xmlns:a16="http://schemas.microsoft.com/office/drawing/2014/main" id="{515FA8DC-06CC-47C6-BA15-7B015A5A582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667000" y="1981200"/>
            <a:ext cx="6516688" cy="3784345"/>
          </a:xfrm>
        </p:spPr>
        <p:txBody>
          <a:bodyPr>
            <a:normAutofit fontScale="85000" lnSpcReduction="10000"/>
          </a:bodyPr>
          <a:lstStyle/>
          <a:p>
            <a:pPr marL="171450" indent="-171450" defTabSz="457200"/>
            <a:r>
              <a:rPr lang="zh-TW" altLang="en-US" dirty="0"/>
              <a:t>金</a:t>
            </a:r>
            <a:r>
              <a:rPr lang="en-US" altLang="zh-TW" dirty="0"/>
              <a:t>—</a:t>
            </a:r>
            <a:r>
              <a:rPr lang="zh-TW" altLang="en-US" dirty="0"/>
              <a:t>白色		方向</a:t>
            </a:r>
            <a:r>
              <a:rPr lang="en-US" altLang="zh-TW" dirty="0"/>
              <a:t>,</a:t>
            </a:r>
            <a:r>
              <a:rPr lang="zh-TW" altLang="en-US" dirty="0"/>
              <a:t>目標</a:t>
            </a:r>
            <a:r>
              <a:rPr lang="en-US" altLang="zh-TW" dirty="0"/>
              <a:t>,</a:t>
            </a:r>
            <a:r>
              <a:rPr lang="zh-TW" altLang="en-US" dirty="0"/>
              <a:t>資訊</a:t>
            </a:r>
          </a:p>
          <a:p>
            <a:pPr marL="171450" indent="-171450" defTabSz="457200"/>
            <a:r>
              <a:rPr lang="zh-TW" altLang="en-US" dirty="0"/>
              <a:t>木</a:t>
            </a:r>
            <a:r>
              <a:rPr lang="en-US" altLang="zh-TW" dirty="0"/>
              <a:t>—</a:t>
            </a:r>
            <a:r>
              <a:rPr lang="zh-TW" altLang="en-US" dirty="0"/>
              <a:t>綠色		創意</a:t>
            </a:r>
            <a:r>
              <a:rPr lang="en-US" altLang="zh-TW" dirty="0"/>
              <a:t>,</a:t>
            </a:r>
            <a:r>
              <a:rPr lang="zh-TW" altLang="en-US" dirty="0"/>
              <a:t>成長</a:t>
            </a:r>
            <a:r>
              <a:rPr lang="en-US" altLang="zh-TW" dirty="0"/>
              <a:t>,</a:t>
            </a:r>
            <a:r>
              <a:rPr lang="zh-TW" altLang="en-US" dirty="0"/>
              <a:t>創新</a:t>
            </a:r>
          </a:p>
          <a:p>
            <a:pPr marL="171450" indent="-171450" defTabSz="457200"/>
            <a:r>
              <a:rPr lang="zh-TW" altLang="en-US" dirty="0"/>
              <a:t>水</a:t>
            </a:r>
            <a:r>
              <a:rPr lang="en-US" altLang="zh-TW" dirty="0"/>
              <a:t>—</a:t>
            </a:r>
            <a:r>
              <a:rPr lang="zh-TW" altLang="en-US" dirty="0"/>
              <a:t>黑色		障礙</a:t>
            </a:r>
            <a:r>
              <a:rPr lang="en-US" altLang="zh-TW" dirty="0"/>
              <a:t>,</a:t>
            </a:r>
            <a:r>
              <a:rPr lang="zh-TW" altLang="en-US" dirty="0"/>
              <a:t>困難</a:t>
            </a:r>
            <a:r>
              <a:rPr lang="en-US" altLang="zh-TW" dirty="0"/>
              <a:t>,</a:t>
            </a:r>
            <a:r>
              <a:rPr lang="zh-TW" altLang="en-US" dirty="0"/>
              <a:t>風險</a:t>
            </a:r>
          </a:p>
          <a:p>
            <a:pPr marL="171450" indent="-171450" defTabSz="457200"/>
            <a:r>
              <a:rPr lang="zh-TW" altLang="en-US" dirty="0"/>
              <a:t>火</a:t>
            </a:r>
            <a:r>
              <a:rPr lang="en-US" altLang="zh-TW" dirty="0"/>
              <a:t>—</a:t>
            </a:r>
            <a:r>
              <a:rPr lang="zh-TW" altLang="en-US" dirty="0"/>
              <a:t>紅色		熱情</a:t>
            </a:r>
            <a:r>
              <a:rPr lang="en-US" altLang="zh-TW" dirty="0"/>
              <a:t>,</a:t>
            </a:r>
            <a:r>
              <a:rPr lang="zh-TW" altLang="en-US" dirty="0"/>
              <a:t>感覺</a:t>
            </a:r>
            <a:r>
              <a:rPr lang="en-US" altLang="zh-TW" dirty="0"/>
              <a:t>,</a:t>
            </a:r>
            <a:r>
              <a:rPr lang="zh-TW" altLang="en-US" dirty="0"/>
              <a:t>情緒</a:t>
            </a:r>
          </a:p>
          <a:p>
            <a:pPr marL="171450" indent="-171450" defTabSz="457200"/>
            <a:r>
              <a:rPr lang="zh-TW" altLang="en-US" dirty="0"/>
              <a:t>土</a:t>
            </a:r>
            <a:r>
              <a:rPr lang="en-US" altLang="zh-TW" dirty="0"/>
              <a:t>—</a:t>
            </a:r>
            <a:r>
              <a:rPr lang="zh-TW" altLang="en-US" dirty="0"/>
              <a:t>黃色		好處</a:t>
            </a:r>
            <a:r>
              <a:rPr lang="en-US" altLang="zh-TW" dirty="0"/>
              <a:t>,</a:t>
            </a:r>
            <a:r>
              <a:rPr lang="zh-TW" altLang="en-US" dirty="0"/>
              <a:t>利益</a:t>
            </a:r>
            <a:r>
              <a:rPr lang="en-US" altLang="zh-TW" dirty="0"/>
              <a:t>,</a:t>
            </a:r>
            <a:r>
              <a:rPr lang="zh-TW" altLang="en-US" dirty="0"/>
              <a:t>機會</a:t>
            </a:r>
          </a:p>
          <a:p>
            <a:pPr marL="171450" indent="-171450" defTabSz="457200"/>
            <a:r>
              <a:rPr lang="zh-TW" altLang="en-US" dirty="0"/>
              <a:t>天</a:t>
            </a:r>
            <a:r>
              <a:rPr lang="en-US" altLang="zh-TW" dirty="0"/>
              <a:t>—</a:t>
            </a:r>
            <a:r>
              <a:rPr lang="zh-TW" altLang="en-US" dirty="0"/>
              <a:t>藍色		決策</a:t>
            </a:r>
            <a:r>
              <a:rPr lang="en-US" altLang="zh-TW" dirty="0"/>
              <a:t>,</a:t>
            </a:r>
            <a:r>
              <a:rPr lang="zh-TW" altLang="en-US" dirty="0"/>
              <a:t>控制</a:t>
            </a:r>
            <a:r>
              <a:rPr lang="en-US" altLang="zh-TW" dirty="0"/>
              <a:t>,</a:t>
            </a:r>
            <a:r>
              <a:rPr lang="zh-TW" altLang="en-US" dirty="0"/>
              <a:t>組織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8194" name="Rectangle 2">
            <a:extLst>
              <a:ext uri="{FF2B5EF4-FFF2-40B4-BE49-F238E27FC236}">
                <a16:creationId xmlns:a16="http://schemas.microsoft.com/office/drawing/2014/main" id="{AC214233-AC76-40E1-A501-E41EAD41961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19100" y="2057400"/>
            <a:ext cx="11353800" cy="3657600"/>
          </a:xfrm>
        </p:spPr>
        <p:txBody>
          <a:bodyPr>
            <a:normAutofit/>
          </a:bodyPr>
          <a:lstStyle/>
          <a:p>
            <a:pPr marL="171450" indent="-171450" defTabSz="457200"/>
            <a:r>
              <a:rPr lang="zh-TW" altLang="en-US" sz="3200" dirty="0"/>
              <a:t>白色思考：純潔的白色，單純的事實、數據的資料。</a:t>
            </a:r>
          </a:p>
          <a:p>
            <a:pPr marL="171450" indent="-171450" defTabSz="457200"/>
            <a:r>
              <a:rPr lang="zh-TW" altLang="en-US" sz="3200" dirty="0"/>
              <a:t>紅色思考：紅色代表情緒與感覺，還有預感和知覺。</a:t>
            </a:r>
          </a:p>
          <a:p>
            <a:pPr marL="171450" indent="-171450" defTabSz="457200"/>
            <a:r>
              <a:rPr lang="zh-TW" altLang="en-US" sz="3200" dirty="0"/>
              <a:t>黑色思考：困難風險、負面判斷、為什麼他行不通。</a:t>
            </a:r>
          </a:p>
          <a:p>
            <a:pPr marL="171450" indent="-171450" defTabSz="457200"/>
            <a:r>
              <a:rPr lang="zh-TW" altLang="en-US" sz="3200" dirty="0"/>
              <a:t>黃色思考：收穫、利益、明亮和樂觀，肯定、建設性和機會。</a:t>
            </a:r>
          </a:p>
          <a:p>
            <a:pPr marL="171450" indent="-171450" defTabSz="457200"/>
            <a:r>
              <a:rPr lang="zh-TW" altLang="en-US" sz="3200" dirty="0"/>
              <a:t>綠色思考：生意盎然、有創意，植物由種子產生。成長與誘因。</a:t>
            </a:r>
          </a:p>
          <a:p>
            <a:pPr marL="171450" indent="-171450" defTabSz="457200"/>
            <a:r>
              <a:rPr lang="zh-TW" altLang="en-US" sz="3200" dirty="0"/>
              <a:t>藍色思考：冷靜和控制，樂團指揮，思量思考方式。</a:t>
            </a: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3490BB9F-AAFF-49F9-8B0E-13F129D923AF}"/>
              </a:ext>
            </a:extLst>
          </p:cNvPr>
          <p:cNvSpPr txBox="1"/>
          <p:nvPr/>
        </p:nvSpPr>
        <p:spPr>
          <a:xfrm>
            <a:off x="2057400" y="762000"/>
            <a:ext cx="783076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>
              <a:spcBef>
                <a:spcPct val="0"/>
              </a:spcBef>
            </a:pPr>
            <a:r>
              <a:rPr lang="zh-TW" altLang="en-US" sz="6000" dirty="0">
                <a:solidFill>
                  <a:schemeClr val="accent5">
                    <a:lumMod val="50000"/>
                  </a:schemeClr>
                </a:solidFill>
                <a:latin typeface="華康魏碑體" panose="03000709000000000000" pitchFamily="65" charset="-120"/>
                <a:ea typeface="華康魏碑體" panose="03000709000000000000" pitchFamily="65" charset="-120"/>
                <a:cs typeface="+mj-cs"/>
              </a:rPr>
              <a:t>六種顏色的思考法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14ABE03-B01D-45F0-87DF-9B61A004DF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結語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ED258B0B-18BE-4E1B-9D1F-8ED9CDBB83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752600"/>
            <a:ext cx="9677400" cy="2590800"/>
          </a:xfrm>
        </p:spPr>
        <p:txBody>
          <a:bodyPr/>
          <a:lstStyle/>
          <a:p>
            <a:r>
              <a:rPr lang="zh-TW" altLang="en-US" dirty="0"/>
              <a:t>學習，思考，聯想，練習，熟練</a:t>
            </a:r>
            <a:endParaRPr lang="en-US" altLang="zh-TW" dirty="0"/>
          </a:p>
          <a:p>
            <a:r>
              <a:rPr lang="zh-TW" altLang="en-US" dirty="0"/>
              <a:t>訓練思考，不斷練習，直到熟練</a:t>
            </a:r>
            <a:endParaRPr lang="en-US" altLang="zh-TW" dirty="0"/>
          </a:p>
          <a:p>
            <a:r>
              <a:rPr lang="zh-TW" altLang="en-US" dirty="0"/>
              <a:t>法無定法，能夠活用就是妙法</a:t>
            </a:r>
          </a:p>
        </p:txBody>
      </p:sp>
    </p:spTree>
    <p:extLst>
      <p:ext uri="{BB962C8B-B14F-4D97-AF65-F5344CB8AC3E}">
        <p14:creationId xmlns:p14="http://schemas.microsoft.com/office/powerpoint/2010/main" val="288801418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7AE0668B-9CBF-4339-95A1-D40FD37385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2900" y="1112824"/>
            <a:ext cx="4244442" cy="5059376"/>
          </a:xfrm>
          <a:prstGeom prst="rect">
            <a:avLst/>
          </a:prstGeom>
        </p:spPr>
      </p:pic>
      <p:pic>
        <p:nvPicPr>
          <p:cNvPr id="4" name="Picture 12" descr="whitehat">
            <a:extLst>
              <a:ext uri="{FF2B5EF4-FFF2-40B4-BE49-F238E27FC236}">
                <a16:creationId xmlns:a16="http://schemas.microsoft.com/office/drawing/2014/main" id="{25A0C503-FBBF-4B2A-BA54-608D35F9D0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0900" y="4343400"/>
            <a:ext cx="864000" cy="6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3" descr="redhat">
            <a:extLst>
              <a:ext uri="{FF2B5EF4-FFF2-40B4-BE49-F238E27FC236}">
                <a16:creationId xmlns:a16="http://schemas.microsoft.com/office/drawing/2014/main" id="{799FEE8A-E469-4201-BDAC-B76F8CC6B1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0084" y="2408421"/>
            <a:ext cx="795276" cy="6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4" descr="blackhat">
            <a:extLst>
              <a:ext uri="{FF2B5EF4-FFF2-40B4-BE49-F238E27FC236}">
                <a16:creationId xmlns:a16="http://schemas.microsoft.com/office/drawing/2014/main" id="{2E58E222-4DD7-4633-A329-884FA8CDAE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4390" y="2408421"/>
            <a:ext cx="825768" cy="6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5" descr="yellowhat">
            <a:extLst>
              <a:ext uri="{FF2B5EF4-FFF2-40B4-BE49-F238E27FC236}">
                <a16:creationId xmlns:a16="http://schemas.microsoft.com/office/drawing/2014/main" id="{C56FD24D-246D-4E62-8FAD-6DE36015C0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3870" y="4343400"/>
            <a:ext cx="766944" cy="6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6" descr="greenhat">
            <a:extLst>
              <a:ext uri="{FF2B5EF4-FFF2-40B4-BE49-F238E27FC236}">
                <a16:creationId xmlns:a16="http://schemas.microsoft.com/office/drawing/2014/main" id="{10E609F8-1788-4EB8-B42C-9DA4E13CE3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5851" y="457200"/>
            <a:ext cx="738540" cy="6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7" descr="bluehat">
            <a:extLst>
              <a:ext uri="{FF2B5EF4-FFF2-40B4-BE49-F238E27FC236}">
                <a16:creationId xmlns:a16="http://schemas.microsoft.com/office/drawing/2014/main" id="{91D295C6-70CF-431A-BFAE-40BCAE9FAE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5486400"/>
            <a:ext cx="825768" cy="6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文字方塊 11">
            <a:extLst>
              <a:ext uri="{FF2B5EF4-FFF2-40B4-BE49-F238E27FC236}">
                <a16:creationId xmlns:a16="http://schemas.microsoft.com/office/drawing/2014/main" id="{2C4A8EF8-2F16-494A-9BCA-A6173715822E}"/>
              </a:ext>
            </a:extLst>
          </p:cNvPr>
          <p:cNvSpPr txBox="1"/>
          <p:nvPr/>
        </p:nvSpPr>
        <p:spPr>
          <a:xfrm>
            <a:off x="457200" y="5015209"/>
            <a:ext cx="3200400" cy="1384995"/>
          </a:xfrm>
          <a:prstGeom prst="rect">
            <a:avLst/>
          </a:prstGeom>
          <a:noFill/>
          <a:ln w="1905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六頂思考帽與</a:t>
            </a:r>
            <a:endParaRPr kumimoji="0" lang="en-US" altLang="zh-TW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五行的顏色、定義，一模一樣</a:t>
            </a:r>
          </a:p>
        </p:txBody>
      </p: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C5870998-C25E-48DF-ACCE-D4DC10392226}"/>
              </a:ext>
            </a:extLst>
          </p:cNvPr>
          <p:cNvSpPr txBox="1"/>
          <p:nvPr/>
        </p:nvSpPr>
        <p:spPr>
          <a:xfrm>
            <a:off x="8829342" y="5015209"/>
            <a:ext cx="3057858" cy="1384995"/>
          </a:xfrm>
          <a:prstGeom prst="rect">
            <a:avLst/>
          </a:prstGeom>
          <a:noFill/>
          <a:ln w="1905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五行</a:t>
            </a:r>
            <a:r>
              <a:rPr kumimoji="0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+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藍帽</a:t>
            </a:r>
            <a:r>
              <a:rPr kumimoji="0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(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天</a:t>
            </a:r>
            <a:r>
              <a:rPr kumimoji="0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=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六頂思考帽</a:t>
            </a:r>
            <a:endParaRPr kumimoji="0" lang="en-US" altLang="zh-TW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天就是控制與決策</a:t>
            </a:r>
          </a:p>
        </p:txBody>
      </p:sp>
    </p:spTree>
    <p:extLst>
      <p:ext uri="{BB962C8B-B14F-4D97-AF65-F5344CB8AC3E}">
        <p14:creationId xmlns:p14="http://schemas.microsoft.com/office/powerpoint/2010/main" val="11259921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6E95A294-E2F3-49C9-99BF-1524D932BF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80" y="0"/>
            <a:ext cx="11979040" cy="6858000"/>
          </a:xfrm>
          <a:prstGeom prst="rect">
            <a:avLst/>
          </a:prstGeom>
        </p:spPr>
      </p:pic>
      <p:sp>
        <p:nvSpPr>
          <p:cNvPr id="2" name="文字方塊 1">
            <a:extLst>
              <a:ext uri="{FF2B5EF4-FFF2-40B4-BE49-F238E27FC236}">
                <a16:creationId xmlns:a16="http://schemas.microsoft.com/office/drawing/2014/main" id="{5079AAF7-7EE7-4C91-ABCC-E2A6629BDA7E}"/>
              </a:ext>
            </a:extLst>
          </p:cNvPr>
          <p:cNvSpPr txBox="1"/>
          <p:nvPr/>
        </p:nvSpPr>
        <p:spPr>
          <a:xfrm>
            <a:off x="10287000" y="381000"/>
            <a:ext cx="1676400" cy="95410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以今天的學習為例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307A4773-1FA7-4C6A-A1B1-506FA1D54EC8}"/>
              </a:ext>
            </a:extLst>
          </p:cNvPr>
          <p:cNvSpPr/>
          <p:nvPr/>
        </p:nvSpPr>
        <p:spPr>
          <a:xfrm>
            <a:off x="381000" y="2438400"/>
            <a:ext cx="1524000" cy="2819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26085288-605B-4DA4-9129-2C886DD61B8A}"/>
              </a:ext>
            </a:extLst>
          </p:cNvPr>
          <p:cNvSpPr/>
          <p:nvPr/>
        </p:nvSpPr>
        <p:spPr>
          <a:xfrm>
            <a:off x="2362200" y="2431915"/>
            <a:ext cx="1524000" cy="2819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A98E598C-D192-4292-BA73-5AA71F6B3E8E}"/>
              </a:ext>
            </a:extLst>
          </p:cNvPr>
          <p:cNvSpPr/>
          <p:nvPr/>
        </p:nvSpPr>
        <p:spPr>
          <a:xfrm>
            <a:off x="4343400" y="2438400"/>
            <a:ext cx="1524000" cy="2819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4D87F7D4-3CE7-4179-B304-4005ECB4C4D5}"/>
              </a:ext>
            </a:extLst>
          </p:cNvPr>
          <p:cNvSpPr/>
          <p:nvPr/>
        </p:nvSpPr>
        <p:spPr>
          <a:xfrm>
            <a:off x="6324600" y="2438400"/>
            <a:ext cx="1524000" cy="2819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586CFF86-E882-4271-8A70-4536FC37CFBE}"/>
              </a:ext>
            </a:extLst>
          </p:cNvPr>
          <p:cNvSpPr/>
          <p:nvPr/>
        </p:nvSpPr>
        <p:spPr>
          <a:xfrm>
            <a:off x="8305800" y="2438400"/>
            <a:ext cx="1524000" cy="2819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5270544C-5033-46BB-B738-B9C7E227715D}"/>
              </a:ext>
            </a:extLst>
          </p:cNvPr>
          <p:cNvSpPr/>
          <p:nvPr/>
        </p:nvSpPr>
        <p:spPr>
          <a:xfrm>
            <a:off x="10210800" y="2438400"/>
            <a:ext cx="1524000" cy="2819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4E8A7392-6B77-4E1A-9C6B-C7454030CF16}"/>
              </a:ext>
            </a:extLst>
          </p:cNvPr>
          <p:cNvSpPr txBox="1"/>
          <p:nvPr/>
        </p:nvSpPr>
        <p:spPr>
          <a:xfrm>
            <a:off x="457200" y="2362200"/>
            <a:ext cx="14478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今天的資訊很多，</a:t>
            </a:r>
            <a:endParaRPr lang="en-US" altLang="zh-TW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還有許多補充資料</a:t>
            </a:r>
            <a:endParaRPr lang="en-US" altLang="zh-TW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也看到了不同人整理資料的方法不同</a:t>
            </a:r>
          </a:p>
        </p:txBody>
      </p: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9FBDFA75-7792-4621-AA6B-232C86B4C1EC}"/>
              </a:ext>
            </a:extLst>
          </p:cNvPr>
          <p:cNvSpPr txBox="1"/>
          <p:nvPr/>
        </p:nvSpPr>
        <p:spPr>
          <a:xfrm>
            <a:off x="10287000" y="2362200"/>
            <a:ext cx="14478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擔心自己記不得。</a:t>
            </a:r>
            <a:endParaRPr lang="en-US" altLang="zh-TW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一下子吸收不了</a:t>
            </a:r>
            <a:endParaRPr lang="en-US" altLang="zh-TW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將來還要應用在小組討論呢</a:t>
            </a:r>
          </a:p>
        </p:txBody>
      </p:sp>
      <p:sp>
        <p:nvSpPr>
          <p:cNvPr id="14" name="文字方塊 13">
            <a:extLst>
              <a:ext uri="{FF2B5EF4-FFF2-40B4-BE49-F238E27FC236}">
                <a16:creationId xmlns:a16="http://schemas.microsoft.com/office/drawing/2014/main" id="{7A7AE156-8DFC-4D1A-A514-42198D8BB857}"/>
              </a:ext>
            </a:extLst>
          </p:cNvPr>
          <p:cNvSpPr txBox="1"/>
          <p:nvPr/>
        </p:nvSpPr>
        <p:spPr>
          <a:xfrm>
            <a:off x="2362200" y="2362200"/>
            <a:ext cx="14478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今天的資料與方法可以應用在工作與生活中，幫助我看清問題做決策</a:t>
            </a:r>
          </a:p>
        </p:txBody>
      </p:sp>
      <p:sp>
        <p:nvSpPr>
          <p:cNvPr id="15" name="文字方塊 14">
            <a:extLst>
              <a:ext uri="{FF2B5EF4-FFF2-40B4-BE49-F238E27FC236}">
                <a16:creationId xmlns:a16="http://schemas.microsoft.com/office/drawing/2014/main" id="{A9E8557C-36FD-477C-A2E3-6F45411C8A35}"/>
              </a:ext>
            </a:extLst>
          </p:cNvPr>
          <p:cNvSpPr txBox="1"/>
          <p:nvPr/>
        </p:nvSpPr>
        <p:spPr>
          <a:xfrm>
            <a:off x="4389120" y="2362200"/>
            <a:ext cx="14478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感恩有這樣的機會</a:t>
            </a:r>
            <a:endParaRPr lang="en-US" altLang="zh-TW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可以線上學習</a:t>
            </a:r>
            <a:endParaRPr lang="en-US" altLang="zh-TW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學到新手法，真的太高興了</a:t>
            </a:r>
          </a:p>
        </p:txBody>
      </p:sp>
      <p:sp>
        <p:nvSpPr>
          <p:cNvPr id="16" name="文字方塊 15">
            <a:extLst>
              <a:ext uri="{FF2B5EF4-FFF2-40B4-BE49-F238E27FC236}">
                <a16:creationId xmlns:a16="http://schemas.microsoft.com/office/drawing/2014/main" id="{665AFB2A-F69E-4330-9C89-7F78D691DE78}"/>
              </a:ext>
            </a:extLst>
          </p:cNvPr>
          <p:cNvSpPr txBox="1"/>
          <p:nvPr/>
        </p:nvSpPr>
        <p:spPr>
          <a:xfrm>
            <a:off x="6355080" y="2362200"/>
            <a:ext cx="1447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有空時可以複習</a:t>
            </a:r>
            <a:endParaRPr lang="en-US" altLang="zh-TW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還可以找某某一起討論學習效果更好</a:t>
            </a:r>
          </a:p>
        </p:txBody>
      </p:sp>
      <p:sp>
        <p:nvSpPr>
          <p:cNvPr id="17" name="文字方塊 16">
            <a:extLst>
              <a:ext uri="{FF2B5EF4-FFF2-40B4-BE49-F238E27FC236}">
                <a16:creationId xmlns:a16="http://schemas.microsoft.com/office/drawing/2014/main" id="{977AAFA4-1F1E-4207-A65F-3894C6483C47}"/>
              </a:ext>
            </a:extLst>
          </p:cNvPr>
          <p:cNvSpPr txBox="1"/>
          <p:nvPr/>
        </p:nvSpPr>
        <p:spPr>
          <a:xfrm>
            <a:off x="8321040" y="2362200"/>
            <a:ext cx="14478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我一定要貫徹這個主題的學習，確保真正了解</a:t>
            </a:r>
            <a:endParaRPr lang="en-US" altLang="zh-TW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。不管是自學還是請教他人</a:t>
            </a:r>
          </a:p>
        </p:txBody>
      </p:sp>
      <p:sp>
        <p:nvSpPr>
          <p:cNvPr id="18" name="橢圓 17">
            <a:extLst>
              <a:ext uri="{FF2B5EF4-FFF2-40B4-BE49-F238E27FC236}">
                <a16:creationId xmlns:a16="http://schemas.microsoft.com/office/drawing/2014/main" id="{4947918C-4E19-42F6-BAC0-7CCD04C6A091}"/>
              </a:ext>
            </a:extLst>
          </p:cNvPr>
          <p:cNvSpPr/>
          <p:nvPr/>
        </p:nvSpPr>
        <p:spPr>
          <a:xfrm>
            <a:off x="11194800" y="5526006"/>
            <a:ext cx="540000" cy="54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水</a:t>
            </a:r>
          </a:p>
        </p:txBody>
      </p:sp>
      <p:sp>
        <p:nvSpPr>
          <p:cNvPr id="19" name="橢圓 18">
            <a:extLst>
              <a:ext uri="{FF2B5EF4-FFF2-40B4-BE49-F238E27FC236}">
                <a16:creationId xmlns:a16="http://schemas.microsoft.com/office/drawing/2014/main" id="{97132C44-4F08-4A76-B343-C56DAEE859DD}"/>
              </a:ext>
            </a:extLst>
          </p:cNvPr>
          <p:cNvSpPr/>
          <p:nvPr/>
        </p:nvSpPr>
        <p:spPr>
          <a:xfrm>
            <a:off x="9223003" y="5517900"/>
            <a:ext cx="540000" cy="54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dirty="0">
                <a:solidFill>
                  <a:srgbClr val="00B0F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天</a:t>
            </a:r>
          </a:p>
        </p:txBody>
      </p:sp>
      <p:sp>
        <p:nvSpPr>
          <p:cNvPr id="20" name="橢圓 19">
            <a:extLst>
              <a:ext uri="{FF2B5EF4-FFF2-40B4-BE49-F238E27FC236}">
                <a16:creationId xmlns:a16="http://schemas.microsoft.com/office/drawing/2014/main" id="{F676F7E8-5D80-482A-8F83-B78A2DBC1389}"/>
              </a:ext>
            </a:extLst>
          </p:cNvPr>
          <p:cNvSpPr/>
          <p:nvPr/>
        </p:nvSpPr>
        <p:spPr>
          <a:xfrm>
            <a:off x="1376800" y="5517900"/>
            <a:ext cx="540000" cy="54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dirty="0">
                <a:solidFill>
                  <a:schemeClr val="bg1">
                    <a:lumMod val="8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金</a:t>
            </a:r>
          </a:p>
        </p:txBody>
      </p:sp>
      <p:sp>
        <p:nvSpPr>
          <p:cNvPr id="21" name="橢圓 20">
            <a:extLst>
              <a:ext uri="{FF2B5EF4-FFF2-40B4-BE49-F238E27FC236}">
                <a16:creationId xmlns:a16="http://schemas.microsoft.com/office/drawing/2014/main" id="{837E85B3-B325-4404-9F8C-B95F32CD5EAE}"/>
              </a:ext>
            </a:extLst>
          </p:cNvPr>
          <p:cNvSpPr/>
          <p:nvPr/>
        </p:nvSpPr>
        <p:spPr>
          <a:xfrm>
            <a:off x="7253906" y="5517900"/>
            <a:ext cx="540000" cy="54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dirty="0">
                <a:solidFill>
                  <a:srgbClr val="92D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木</a:t>
            </a:r>
          </a:p>
        </p:txBody>
      </p:sp>
      <p:sp>
        <p:nvSpPr>
          <p:cNvPr id="22" name="橢圓 21">
            <a:extLst>
              <a:ext uri="{FF2B5EF4-FFF2-40B4-BE49-F238E27FC236}">
                <a16:creationId xmlns:a16="http://schemas.microsoft.com/office/drawing/2014/main" id="{66532473-CE61-4748-8508-C00CF6E45595}"/>
              </a:ext>
            </a:extLst>
          </p:cNvPr>
          <p:cNvSpPr/>
          <p:nvPr/>
        </p:nvSpPr>
        <p:spPr>
          <a:xfrm>
            <a:off x="5327400" y="5517900"/>
            <a:ext cx="540000" cy="54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火</a:t>
            </a:r>
          </a:p>
        </p:txBody>
      </p:sp>
      <p:sp>
        <p:nvSpPr>
          <p:cNvPr id="23" name="橢圓 22">
            <a:extLst>
              <a:ext uri="{FF2B5EF4-FFF2-40B4-BE49-F238E27FC236}">
                <a16:creationId xmlns:a16="http://schemas.microsoft.com/office/drawing/2014/main" id="{9D636134-5E24-4E70-89F6-484D11F250C9}"/>
              </a:ext>
            </a:extLst>
          </p:cNvPr>
          <p:cNvSpPr/>
          <p:nvPr/>
        </p:nvSpPr>
        <p:spPr>
          <a:xfrm>
            <a:off x="3276600" y="5480524"/>
            <a:ext cx="540000" cy="54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dirty="0">
                <a:solidFill>
                  <a:srgbClr val="FFC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土</a:t>
            </a:r>
          </a:p>
        </p:txBody>
      </p:sp>
      <p:sp>
        <p:nvSpPr>
          <p:cNvPr id="24" name="文字方塊 23">
            <a:extLst>
              <a:ext uri="{FF2B5EF4-FFF2-40B4-BE49-F238E27FC236}">
                <a16:creationId xmlns:a16="http://schemas.microsoft.com/office/drawing/2014/main" id="{92290CA1-8B82-4C7F-A98E-91ED31121317}"/>
              </a:ext>
            </a:extLst>
          </p:cNvPr>
          <p:cNvSpPr txBox="1"/>
          <p:nvPr/>
        </p:nvSpPr>
        <p:spPr>
          <a:xfrm>
            <a:off x="381000" y="361146"/>
            <a:ext cx="1371600" cy="95410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生活</a:t>
            </a:r>
            <a:endParaRPr lang="en-US" altLang="zh-TW" sz="2800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應用</a:t>
            </a:r>
          </a:p>
        </p:txBody>
      </p:sp>
    </p:spTree>
    <p:extLst>
      <p:ext uri="{BB962C8B-B14F-4D97-AF65-F5344CB8AC3E}">
        <p14:creationId xmlns:p14="http://schemas.microsoft.com/office/powerpoint/2010/main" val="422085624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14ABE03-B01D-45F0-87DF-9B61A004DF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結語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ED258B0B-18BE-4E1B-9D1F-8ED9CDBB83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752600"/>
            <a:ext cx="9677400" cy="2590800"/>
          </a:xfrm>
        </p:spPr>
        <p:txBody>
          <a:bodyPr/>
          <a:lstStyle/>
          <a:p>
            <a:r>
              <a:rPr lang="zh-TW" altLang="en-US" dirty="0"/>
              <a:t>學習，思考，聯想，練習，熟練</a:t>
            </a:r>
            <a:endParaRPr lang="en-US" altLang="zh-TW" dirty="0"/>
          </a:p>
          <a:p>
            <a:r>
              <a:rPr lang="zh-TW" altLang="en-US" dirty="0"/>
              <a:t>訓練思考，不斷練習，直到熟練</a:t>
            </a:r>
            <a:endParaRPr lang="en-US" altLang="zh-TW" dirty="0"/>
          </a:p>
          <a:p>
            <a:r>
              <a:rPr lang="zh-TW" altLang="en-US" dirty="0"/>
              <a:t>法無定法，能夠活用就是妙法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85EC88FA-49D6-4327-AFE9-0FC5D2DADC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0" y="3810000"/>
            <a:ext cx="5181600" cy="3505206"/>
          </a:xfrm>
          <a:prstGeom prst="rect">
            <a:avLst/>
          </a:prstGeom>
        </p:spPr>
      </p:pic>
      <p:sp>
        <p:nvSpPr>
          <p:cNvPr id="6" name="文字方塊 5">
            <a:extLst>
              <a:ext uri="{FF2B5EF4-FFF2-40B4-BE49-F238E27FC236}">
                <a16:creationId xmlns:a16="http://schemas.microsoft.com/office/drawing/2014/main" id="{D1D68392-115C-4439-9654-DAFFCB8C15DD}"/>
              </a:ext>
            </a:extLst>
          </p:cNvPr>
          <p:cNvSpPr txBox="1"/>
          <p:nvPr/>
        </p:nvSpPr>
        <p:spPr>
          <a:xfrm>
            <a:off x="7620000" y="4724400"/>
            <a:ext cx="3581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如何使用六頂思考帽來</a:t>
            </a:r>
            <a:r>
              <a:rPr lang="zh-TW" altLang="en-US" sz="2800" b="1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進行小組</a:t>
            </a:r>
            <a:r>
              <a:rPr lang="zh-CN" altLang="en-US" sz="2800" b="1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個案研討請關注我們下</a:t>
            </a:r>
            <a:r>
              <a:rPr lang="zh-TW" altLang="en-US" sz="2800" b="1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支影</a:t>
            </a:r>
            <a:r>
              <a:rPr lang="zh-CN" altLang="en-US" sz="2800" b="1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片</a:t>
            </a:r>
            <a:endParaRPr lang="zh-TW" altLang="en-US" sz="2800" b="1" dirty="0">
              <a:solidFill>
                <a:srgbClr val="FFFF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0191228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DD951CFD-5D6F-42BA-89BD-BC6BE5A764EA}"/>
              </a:ext>
            </a:extLst>
          </p:cNvPr>
          <p:cNvSpPr/>
          <p:nvPr/>
        </p:nvSpPr>
        <p:spPr>
          <a:xfrm>
            <a:off x="4663256" y="1600200"/>
            <a:ext cx="2650084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9600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感恩</a:t>
            </a: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655B74F2-F2A3-4598-932B-E0412D0C004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1524000"/>
            <a:ext cx="6572262" cy="5257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01035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2478</TotalTime>
  <Words>2838</Words>
  <Application>Microsoft Office PowerPoint</Application>
  <PresentationFormat>寬螢幕</PresentationFormat>
  <Paragraphs>313</Paragraphs>
  <Slides>64</Slides>
  <Notes>19</Notes>
  <HiddenSlides>0</HiddenSlides>
  <MMClips>0</MMClips>
  <ScaleCrop>false</ScaleCrop>
  <HeadingPairs>
    <vt:vector size="6" baseType="variant">
      <vt:variant>
        <vt:lpstr>使用字型</vt:lpstr>
      </vt:variant>
      <vt:variant>
        <vt:i4>9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64</vt:i4>
      </vt:variant>
    </vt:vector>
  </HeadingPairs>
  <TitlesOfParts>
    <vt:vector size="74" baseType="lpstr">
      <vt:lpstr>SimHei</vt:lpstr>
      <vt:lpstr>華康魏碑體</vt:lpstr>
      <vt:lpstr>微軟正黑體</vt:lpstr>
      <vt:lpstr>標楷體</vt:lpstr>
      <vt:lpstr>Arial</vt:lpstr>
      <vt:lpstr>Calibri</vt:lpstr>
      <vt:lpstr>Perpetua</vt:lpstr>
      <vt:lpstr>Times New Roman</vt:lpstr>
      <vt:lpstr>Wingdings 2</vt:lpstr>
      <vt:lpstr>Office 佈景主題</vt:lpstr>
      <vt:lpstr>六頂思考帽 與創意五行</vt:lpstr>
      <vt:lpstr>學習目標</vt:lpstr>
      <vt:lpstr>教學大綱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想要去旅行(簡單例子)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例子:老師如何協助同學的成長之路 -看見、察覺、改善</vt:lpstr>
      <vt:lpstr>課後作業:六頂思考帽的演練</vt:lpstr>
      <vt:lpstr>課後作業:六頂思考帽的演練</vt:lpstr>
      <vt:lpstr>Note</vt:lpstr>
      <vt:lpstr>六頂思考帽的步驟(實際應用之一)</vt:lpstr>
      <vt:lpstr>六頂思考帽實際應用的說明-1</vt:lpstr>
      <vt:lpstr>PowerPoint 簡報</vt:lpstr>
      <vt:lpstr>PowerPoint 簡報</vt:lpstr>
      <vt:lpstr>六頂思考帽實際應用的說明-2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創意五行思考法</vt:lpstr>
      <vt:lpstr>PowerPoint 簡報</vt:lpstr>
      <vt:lpstr>結語</vt:lpstr>
      <vt:lpstr>PowerPoint 簡報</vt:lpstr>
      <vt:lpstr>PowerPoint 簡報</vt:lpstr>
      <vt:lpstr>結語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八德社區推素愛灑</dc:title>
  <dc:creator>USER</dc:creator>
  <cp:lastModifiedBy>明智 高</cp:lastModifiedBy>
  <cp:revision>33</cp:revision>
  <dcterms:created xsi:type="dcterms:W3CDTF">2020-09-22T03:11:12Z</dcterms:created>
  <dcterms:modified xsi:type="dcterms:W3CDTF">2021-08-18T06:42:17Z</dcterms:modified>
</cp:coreProperties>
</file>