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40">
          <p15:clr>
            <a:srgbClr val="A4A3A4"/>
          </p15:clr>
        </p15:guide>
        <p15:guide id="2" pos="1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1E0683-0174-4587-8C4C-118D2AE68023}">
  <a:tblStyle styleId="{FD1E0683-0174-4587-8C4C-118D2AE6802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8A58922-26CE-4442-8D8B-76BD84E6BE8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530" y="420"/>
      </p:cViewPr>
      <p:guideLst>
        <p:guide orient="horz" pos="1440"/>
        <p:guide pos="1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391253" y="2937934"/>
            <a:ext cx="421005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7"/>
              <a:buFont typeface="Calibri"/>
              <a:buNone/>
              <a:defRPr sz="216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391253" y="1937809"/>
            <a:ext cx="421005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17"/>
              </a:spcBef>
              <a:spcAft>
                <a:spcPts val="0"/>
              </a:spcAft>
              <a:buClr>
                <a:srgbClr val="888888"/>
              </a:buClr>
              <a:buSzPts val="1083"/>
              <a:buNone/>
              <a:defRPr sz="1083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95"/>
              </a:spcBef>
              <a:spcAft>
                <a:spcPts val="0"/>
              </a:spcAft>
              <a:buClr>
                <a:srgbClr val="888888"/>
              </a:buClr>
              <a:buSzPts val="975"/>
              <a:buNone/>
              <a:defRPr sz="975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73"/>
              </a:spcBef>
              <a:spcAft>
                <a:spcPts val="0"/>
              </a:spcAft>
              <a:buClr>
                <a:srgbClr val="888888"/>
              </a:buClr>
              <a:buSzPts val="867"/>
              <a:buNone/>
              <a:defRPr sz="867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2"/>
              </a:spcBef>
              <a:spcAft>
                <a:spcPts val="0"/>
              </a:spcAft>
              <a:buClr>
                <a:srgbClr val="888888"/>
              </a:buClr>
              <a:buSzPts val="758"/>
              <a:buNone/>
              <a:defRPr sz="758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2"/>
              </a:spcBef>
              <a:spcAft>
                <a:spcPts val="0"/>
              </a:spcAft>
              <a:buClr>
                <a:srgbClr val="888888"/>
              </a:buClr>
              <a:buSzPts val="758"/>
              <a:buNone/>
              <a:defRPr sz="758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2"/>
              </a:spcBef>
              <a:spcAft>
                <a:spcPts val="0"/>
              </a:spcAft>
              <a:buClr>
                <a:srgbClr val="888888"/>
              </a:buClr>
              <a:buSzPts val="758"/>
              <a:buNone/>
              <a:defRPr sz="758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2"/>
              </a:spcBef>
              <a:spcAft>
                <a:spcPts val="0"/>
              </a:spcAft>
              <a:buClr>
                <a:srgbClr val="888888"/>
              </a:buClr>
              <a:buSzPts val="758"/>
              <a:buNone/>
              <a:defRPr sz="758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2"/>
              </a:spcBef>
              <a:spcAft>
                <a:spcPts val="0"/>
              </a:spcAft>
              <a:buClr>
                <a:srgbClr val="888888"/>
              </a:buClr>
              <a:buSzPts val="758"/>
              <a:buNone/>
              <a:defRPr sz="758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2"/>
              </a:spcBef>
              <a:spcAft>
                <a:spcPts val="0"/>
              </a:spcAft>
              <a:buClr>
                <a:srgbClr val="888888"/>
              </a:buClr>
              <a:buSzPts val="758"/>
              <a:buNone/>
              <a:defRPr sz="758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247650" y="183092"/>
            <a:ext cx="4457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247650" y="1066800"/>
            <a:ext cx="2187575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4929" algn="l"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517"/>
              <a:buChar char="•"/>
              <a:defRPr sz="1517"/>
            </a:lvl1pPr>
            <a:lvl2pPr marL="914400" lvl="1" indent="-31115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marL="1371600" lvl="2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•"/>
              <a:defRPr sz="1083"/>
            </a:lvl3pPr>
            <a:lvl4pPr marL="1828800" lvl="3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–"/>
              <a:defRPr sz="975"/>
            </a:lvl4pPr>
            <a:lvl5pPr marL="2286000" lvl="4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»"/>
              <a:defRPr sz="975"/>
            </a:lvl5pPr>
            <a:lvl6pPr marL="2743200" lvl="5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6pPr>
            <a:lvl7pPr marL="3200400" lvl="6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7pPr>
            <a:lvl8pPr marL="3657600" lvl="7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8pPr>
            <a:lvl9pPr marL="4114800" lvl="8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2517775" y="1066800"/>
            <a:ext cx="2187575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4929" algn="l"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517"/>
              <a:buChar char="•"/>
              <a:defRPr sz="1517"/>
            </a:lvl1pPr>
            <a:lvl2pPr marL="914400" lvl="1" indent="-31115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marL="1371600" lvl="2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•"/>
              <a:defRPr sz="1083"/>
            </a:lvl3pPr>
            <a:lvl4pPr marL="1828800" lvl="3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–"/>
              <a:defRPr sz="975"/>
            </a:lvl4pPr>
            <a:lvl5pPr marL="2286000" lvl="4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»"/>
              <a:defRPr sz="975"/>
            </a:lvl5pPr>
            <a:lvl6pPr marL="2743200" lvl="5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6pPr>
            <a:lvl7pPr marL="3200400" lvl="6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7pPr>
            <a:lvl8pPr marL="3657600" lvl="7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8pPr>
            <a:lvl9pPr marL="4114800" lvl="8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47650" y="183092"/>
            <a:ext cx="4457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3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247650" y="1023409"/>
            <a:ext cx="2188435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1pPr>
            <a:lvl2pPr marL="914400" lvl="1" indent="-22860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None/>
              <a:defRPr sz="1083" b="1"/>
            </a:lvl2pPr>
            <a:lvl3pPr marL="1371600" lvl="2" indent="-228600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 b="1"/>
            </a:lvl3pPr>
            <a:lvl4pPr marL="1828800" lvl="3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4pPr>
            <a:lvl5pPr marL="2286000" lvl="4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5pPr>
            <a:lvl6pPr marL="2743200" lvl="5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6pPr>
            <a:lvl7pPr marL="3200400" lvl="6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7pPr>
            <a:lvl8pPr marL="3657600" lvl="7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8pPr>
            <a:lvl9pPr marL="4114800" lvl="8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247650" y="1449917"/>
            <a:ext cx="2188435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115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1pPr>
            <a:lvl2pPr marL="914400" lvl="1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–"/>
              <a:defRPr sz="1083"/>
            </a:lvl2pPr>
            <a:lvl3pPr marL="1371600" lvl="2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3pPr>
            <a:lvl4pPr marL="1828800" lvl="3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–"/>
              <a:defRPr sz="867"/>
            </a:lvl4pPr>
            <a:lvl5pPr marL="2286000" lvl="4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»"/>
              <a:defRPr sz="867"/>
            </a:lvl5pPr>
            <a:lvl6pPr marL="2743200" lvl="5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6pPr>
            <a:lvl7pPr marL="3200400" lvl="6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7pPr>
            <a:lvl8pPr marL="3657600" lvl="7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8pPr>
            <a:lvl9pPr marL="4114800" lvl="8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2516055" y="1023409"/>
            <a:ext cx="2189295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1pPr>
            <a:lvl2pPr marL="914400" lvl="1" indent="-22860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None/>
              <a:defRPr sz="1083" b="1"/>
            </a:lvl2pPr>
            <a:lvl3pPr marL="1371600" lvl="2" indent="-228600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 b="1"/>
            </a:lvl3pPr>
            <a:lvl4pPr marL="1828800" lvl="3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4pPr>
            <a:lvl5pPr marL="2286000" lvl="4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5pPr>
            <a:lvl6pPr marL="2743200" lvl="5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6pPr>
            <a:lvl7pPr marL="3200400" lvl="6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7pPr>
            <a:lvl8pPr marL="3657600" lvl="7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8pPr>
            <a:lvl9pPr marL="4114800" lvl="8" indent="-228600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None/>
              <a:defRPr sz="867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2516055" y="1449917"/>
            <a:ext cx="2189295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115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1pPr>
            <a:lvl2pPr marL="914400" lvl="1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–"/>
              <a:defRPr sz="1083"/>
            </a:lvl2pPr>
            <a:lvl3pPr marL="1371600" lvl="2" indent="-290512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975"/>
              <a:buChar char="•"/>
              <a:defRPr sz="975"/>
            </a:lvl3pPr>
            <a:lvl4pPr marL="1828800" lvl="3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–"/>
              <a:defRPr sz="867"/>
            </a:lvl4pPr>
            <a:lvl5pPr marL="2286000" lvl="4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»"/>
              <a:defRPr sz="867"/>
            </a:lvl5pPr>
            <a:lvl6pPr marL="2743200" lvl="5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6pPr>
            <a:lvl7pPr marL="3200400" lvl="6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7pPr>
            <a:lvl8pPr marL="3657600" lvl="7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8pPr>
            <a:lvl9pPr marL="4114800" lvl="8" indent="-283654" algn="l">
              <a:spcBef>
                <a:spcPts val="173"/>
              </a:spcBef>
              <a:spcAft>
                <a:spcPts val="0"/>
              </a:spcAft>
              <a:buClr>
                <a:schemeClr val="dk1"/>
              </a:buClr>
              <a:buSzPts val="867"/>
              <a:buChar char="•"/>
              <a:defRPr sz="867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247650" y="183092"/>
            <a:ext cx="4457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247650" y="182033"/>
            <a:ext cx="1629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3"/>
              <a:buFont typeface="Calibri"/>
              <a:buNone/>
              <a:defRPr sz="108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1936485" y="182034"/>
            <a:ext cx="2768865" cy="390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8645" algn="l"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Char char="•"/>
              <a:defRPr sz="1733"/>
            </a:lvl1pPr>
            <a:lvl2pPr marL="914400" lvl="1" indent="-324929" algn="l"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517"/>
              <a:buChar char="–"/>
              <a:defRPr sz="1517"/>
            </a:lvl2pPr>
            <a:lvl3pPr marL="1371600" lvl="2" indent="-311150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–"/>
              <a:defRPr sz="1083"/>
            </a:lvl4pPr>
            <a:lvl5pPr marL="2286000" lvl="4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»"/>
              <a:defRPr sz="1083"/>
            </a:lvl5pPr>
            <a:lvl6pPr marL="2743200" lvl="5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•"/>
              <a:defRPr sz="1083"/>
            </a:lvl6pPr>
            <a:lvl7pPr marL="3200400" lvl="6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•"/>
              <a:defRPr sz="1083"/>
            </a:lvl7pPr>
            <a:lvl8pPr marL="3657600" lvl="7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•"/>
              <a:defRPr sz="1083"/>
            </a:lvl8pPr>
            <a:lvl9pPr marL="4114800" lvl="8" indent="-297370" algn="l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Char char="•"/>
              <a:defRPr sz="1083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247650" y="956734"/>
            <a:ext cx="1629503" cy="312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2"/>
              </a:spcBef>
              <a:spcAft>
                <a:spcPts val="0"/>
              </a:spcAft>
              <a:buClr>
                <a:schemeClr val="dk1"/>
              </a:buClr>
              <a:buSzPts val="758"/>
              <a:buNone/>
              <a:defRPr sz="758"/>
            </a:lvl1pPr>
            <a:lvl2pPr marL="914400" lvl="1" indent="-228600" algn="l">
              <a:spcBef>
                <a:spcPts val="13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sz="650"/>
            </a:lvl2pPr>
            <a:lvl3pPr marL="1371600" lvl="2" indent="-228600" algn="l">
              <a:spcBef>
                <a:spcPts val="108"/>
              </a:spcBef>
              <a:spcAft>
                <a:spcPts val="0"/>
              </a:spcAft>
              <a:buClr>
                <a:schemeClr val="dk1"/>
              </a:buClr>
              <a:buSzPts val="542"/>
              <a:buNone/>
              <a:defRPr sz="542"/>
            </a:lvl3pPr>
            <a:lvl4pPr marL="1828800" lvl="3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4pPr>
            <a:lvl5pPr marL="2286000" lvl="4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5pPr>
            <a:lvl6pPr marL="2743200" lvl="5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6pPr>
            <a:lvl7pPr marL="3200400" lvl="6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7pPr>
            <a:lvl8pPr marL="3657600" lvl="7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8pPr>
            <a:lvl9pPr marL="4114800" lvl="8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970823" y="3200400"/>
            <a:ext cx="29718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3"/>
              <a:buFont typeface="Calibri"/>
              <a:buNone/>
              <a:defRPr sz="108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970823" y="408517"/>
            <a:ext cx="29718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970823" y="3578225"/>
            <a:ext cx="29718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2"/>
              </a:spcBef>
              <a:spcAft>
                <a:spcPts val="0"/>
              </a:spcAft>
              <a:buClr>
                <a:schemeClr val="dk1"/>
              </a:buClr>
              <a:buSzPts val="758"/>
              <a:buNone/>
              <a:defRPr sz="758"/>
            </a:lvl1pPr>
            <a:lvl2pPr marL="914400" lvl="1" indent="-228600" algn="l">
              <a:spcBef>
                <a:spcPts val="130"/>
              </a:spcBef>
              <a:spcAft>
                <a:spcPts val="0"/>
              </a:spcAft>
              <a:buClr>
                <a:schemeClr val="dk1"/>
              </a:buClr>
              <a:buSzPts val="650"/>
              <a:buNone/>
              <a:defRPr sz="650"/>
            </a:lvl2pPr>
            <a:lvl3pPr marL="1371600" lvl="2" indent="-228600" algn="l">
              <a:spcBef>
                <a:spcPts val="108"/>
              </a:spcBef>
              <a:spcAft>
                <a:spcPts val="0"/>
              </a:spcAft>
              <a:buClr>
                <a:schemeClr val="dk1"/>
              </a:buClr>
              <a:buSzPts val="542"/>
              <a:buNone/>
              <a:defRPr sz="542"/>
            </a:lvl3pPr>
            <a:lvl4pPr marL="1828800" lvl="3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4pPr>
            <a:lvl5pPr marL="2286000" lvl="4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5pPr>
            <a:lvl6pPr marL="2743200" lvl="5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6pPr>
            <a:lvl7pPr marL="3200400" lvl="6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7pPr>
            <a:lvl8pPr marL="3657600" lvl="7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8pPr>
            <a:lvl9pPr marL="4114800" lvl="8" indent="-228600" algn="l">
              <a:spcBef>
                <a:spcPts val="98"/>
              </a:spcBef>
              <a:spcAft>
                <a:spcPts val="0"/>
              </a:spcAft>
              <a:buClr>
                <a:schemeClr val="dk1"/>
              </a:buClr>
              <a:buSzPts val="488"/>
              <a:buNone/>
              <a:defRPr sz="488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247650" y="183092"/>
            <a:ext cx="4457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967846" y="346604"/>
            <a:ext cx="3017309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2197629" y="1576388"/>
            <a:ext cx="3901017" cy="11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-72496" y="503238"/>
            <a:ext cx="3901017" cy="326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247650" y="183092"/>
            <a:ext cx="4457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3"/>
              <a:buFont typeface="Calibri"/>
              <a:buNone/>
              <a:defRPr sz="23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247650" y="1066800"/>
            <a:ext cx="44577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8645" algn="l" rtl="0"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733"/>
              <a:buFont typeface="Arial"/>
              <a:buChar char="•"/>
              <a:defRPr sz="1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4929" algn="l" rtl="0"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517"/>
              <a:buFont typeface="Arial"/>
              <a:buChar char="–"/>
              <a:defRPr sz="151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7370" algn="l" rtl="0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Font typeface="Arial"/>
              <a:buChar char="–"/>
              <a:defRPr sz="10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7370" algn="l" rtl="0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Font typeface="Arial"/>
              <a:buChar char="»"/>
              <a:defRPr sz="10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370" algn="l" rtl="0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Font typeface="Arial"/>
              <a:buChar char="•"/>
              <a:defRPr sz="10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7370" algn="l" rtl="0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Font typeface="Arial"/>
              <a:buChar char="•"/>
              <a:defRPr sz="10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7370" algn="l" rtl="0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Font typeface="Arial"/>
              <a:buChar char="•"/>
              <a:defRPr sz="10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7370" algn="l" rtl="0">
              <a:spcBef>
                <a:spcPts val="217"/>
              </a:spcBef>
              <a:spcAft>
                <a:spcPts val="0"/>
              </a:spcAft>
              <a:buClr>
                <a:schemeClr val="dk1"/>
              </a:buClr>
              <a:buSzPts val="1083"/>
              <a:buFont typeface="Arial"/>
              <a:buChar char="•"/>
              <a:defRPr sz="108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247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92275" y="4237567"/>
            <a:ext cx="156845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3549650" y="4237567"/>
            <a:ext cx="11557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6363862"/>
            <a:ext cx="9906000" cy="570514"/>
          </a:xfrm>
          <a:prstGeom prst="rect">
            <a:avLst/>
          </a:prstGeom>
          <a:solidFill>
            <a:srgbClr val="C2D59B">
              <a:alpha val="44705"/>
            </a:srgbClr>
          </a:solidFill>
          <a:ln w="25400" cap="flat" cmpd="sng">
            <a:solidFill>
              <a:srgbClr val="C2D59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 rot="-24186">
            <a:off x="2221433" y="1677609"/>
            <a:ext cx="5488529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3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000" i="0" u="none" strike="noStrike" cap="none" spc="6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盤點</a:t>
            </a:r>
            <a:r>
              <a:rPr lang="zh-TW" sz="5000" i="0" u="none" strike="noStrike" cap="none" spc="6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生命</a:t>
            </a:r>
            <a:r>
              <a:rPr lang="zh-TW" altLang="en-US" sz="5000" spc="6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手冊</a:t>
            </a:r>
            <a:endParaRPr sz="5000" i="0" u="none" strike="noStrike" cap="none" spc="600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263513">
            <a:off x="5697850" y="5663273"/>
            <a:ext cx="175223" cy="5950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4865044" y="5753719"/>
            <a:ext cx="1212454" cy="47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9446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992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2485375" y="3229927"/>
            <a:ext cx="201014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姓名</a:t>
            </a:r>
            <a:r>
              <a:rPr lang="zh-TW" sz="4000" b="1" i="0" u="none" strike="noStrike" cap="none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</a:t>
            </a:r>
            <a:endParaRPr sz="4000" b="1" i="0" u="none" strike="noStrike" cap="none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cxnSp>
        <p:nvCxnSpPr>
          <p:cNvPr id="95" name="Google Shape;95;p13"/>
          <p:cNvCxnSpPr/>
          <p:nvPr/>
        </p:nvCxnSpPr>
        <p:spPr>
          <a:xfrm>
            <a:off x="1676400" y="5830252"/>
            <a:ext cx="914400" cy="91440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6" name="Google Shape;96;p13"/>
          <p:cNvCxnSpPr/>
          <p:nvPr/>
        </p:nvCxnSpPr>
        <p:spPr>
          <a:xfrm>
            <a:off x="1612900" y="1131277"/>
            <a:ext cx="0" cy="5232585"/>
          </a:xfrm>
          <a:prstGeom prst="straightConnector1">
            <a:avLst/>
          </a:prstGeom>
          <a:noFill/>
          <a:ln w="50800" cap="flat" cmpd="sng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p13"/>
          <p:cNvCxnSpPr/>
          <p:nvPr/>
        </p:nvCxnSpPr>
        <p:spPr>
          <a:xfrm>
            <a:off x="8178800" y="1119554"/>
            <a:ext cx="0" cy="5244308"/>
          </a:xfrm>
          <a:prstGeom prst="straightConnector1">
            <a:avLst/>
          </a:prstGeom>
          <a:noFill/>
          <a:ln w="50800" cap="flat" cmpd="sng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98;p13"/>
          <p:cNvCxnSpPr/>
          <p:nvPr/>
        </p:nvCxnSpPr>
        <p:spPr>
          <a:xfrm>
            <a:off x="1612900" y="1143000"/>
            <a:ext cx="6565900" cy="0"/>
          </a:xfrm>
          <a:prstGeom prst="straightConnector1">
            <a:avLst/>
          </a:prstGeom>
          <a:noFill/>
          <a:ln w="50800" cap="flat" cmpd="sng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94;p13"/>
          <p:cNvSpPr txBox="1"/>
          <p:nvPr/>
        </p:nvSpPr>
        <p:spPr>
          <a:xfrm>
            <a:off x="2485376" y="4015369"/>
            <a:ext cx="201014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b="1" i="0" u="none" strike="noStrike" cap="none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日期</a:t>
            </a:r>
            <a:r>
              <a:rPr lang="zh-TW" sz="4000" b="1" i="0" u="none" strike="noStrike" cap="none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:</a:t>
            </a:r>
            <a:endParaRPr sz="4000" b="1" i="0" u="none" strike="noStrike" cap="none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4"/>
          <p:cNvGrpSpPr/>
          <p:nvPr/>
        </p:nvGrpSpPr>
        <p:grpSpPr>
          <a:xfrm>
            <a:off x="311294" y="1082529"/>
            <a:ext cx="9594706" cy="5743896"/>
            <a:chOff x="0" y="0"/>
            <a:chExt cx="23617739" cy="14138821"/>
          </a:xfrm>
        </p:grpSpPr>
        <p:sp>
          <p:nvSpPr>
            <p:cNvPr id="104" name="Google Shape;104;p14"/>
            <p:cNvSpPr txBox="1"/>
            <p:nvPr/>
          </p:nvSpPr>
          <p:spPr>
            <a:xfrm>
              <a:off x="0" y="0"/>
              <a:ext cx="23617739" cy="1552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58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2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58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4"/>
            <p:cNvSpPr txBox="1"/>
            <p:nvPr/>
          </p:nvSpPr>
          <p:spPr>
            <a:xfrm>
              <a:off x="0" y="13442297"/>
              <a:ext cx="23617739" cy="696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25" b="0" i="0" u="none" strike="noStrike" cap="none">
                  <a:solidFill>
                    <a:srgbClr val="638C8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106" name="Google Shape;106;p14"/>
          <p:cNvSpPr/>
          <p:nvPr/>
        </p:nvSpPr>
        <p:spPr>
          <a:xfrm>
            <a:off x="398957" y="1388049"/>
            <a:ext cx="9039225" cy="625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33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33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691662" y="645015"/>
            <a:ext cx="8499230" cy="5697170"/>
          </a:xfrm>
          <a:prstGeom prst="rect">
            <a:avLst/>
          </a:prstGeom>
          <a:solidFill>
            <a:schemeClr val="lt1">
              <a:alpha val="60000"/>
            </a:schemeClr>
          </a:solidFill>
          <a:ln w="25400" cap="flat" cmpd="sng">
            <a:solidFill>
              <a:schemeClr val="lt1">
                <a:alpha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2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937846" y="1518755"/>
            <a:ext cx="8065477" cy="445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ts val="3200"/>
              </a:lnSpc>
            </a:pP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我也時常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在盤點自己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到底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我這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一生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，生命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是對人間有益的事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多？或是對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人間有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損害？</a:t>
            </a:r>
            <a:endParaRPr lang="zh-TW" altLang="en-US" sz="2400" dirty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3200"/>
              </a:lnSpc>
            </a:pPr>
            <a:endParaRPr lang="zh-TW" altLang="en-US" sz="2400" dirty="0" smtClean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3200"/>
              </a:lnSpc>
            </a:pP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小時候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，人人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都說我孝順。長大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了，人生的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方向，自己能對準、站好，一直到因緣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具足出家，呼籲人人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行善。</a:t>
            </a:r>
            <a:endParaRPr lang="zh-TW" altLang="en-US" sz="2400" dirty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3200"/>
              </a:lnSpc>
            </a:pPr>
            <a:endParaRPr lang="zh-TW" altLang="en-US" sz="2400" dirty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ts val="3200"/>
              </a:lnSpc>
            </a:pP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生命就像拿著方向盤、指南針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，這一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支針如何轉？差之毫釐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，失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於千里</a:t>
            </a:r>
            <a:r>
              <a:rPr lang="zh-TW" altLang="en-US" sz="2400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。哪</a:t>
            </a:r>
            <a:r>
              <a:rPr lang="zh-TW" altLang="en-US" sz="2400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一個月我投入做什麼？哪一天我做什麼？日日不間斷，月月不間斷，那就是充滿生命的價值，沒有空隙、空過，很紮實，這就是我們的生命的價值。</a:t>
            </a:r>
            <a:endParaRPr sz="2400" dirty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28187" y="801645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盤點自己生命的</a:t>
            </a:r>
            <a:r>
              <a:rPr lang="zh-TW" altLang="en-US" sz="36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價值</a:t>
            </a:r>
            <a:endParaRPr lang="zh-TW" altLang="en-US" sz="3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83699" y="5762624"/>
            <a:ext cx="371127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500" b="1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500" b="1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摘錄自證嚴法師開示 </a:t>
            </a:r>
            <a:r>
              <a:rPr lang="en-US" altLang="zh-TW" sz="2500" b="1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25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4777761" y="103212"/>
            <a:ext cx="4307625" cy="72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11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盤點一 </a:t>
            </a:r>
            <a:r>
              <a:rPr lang="en-US" alt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人生</a:t>
            </a:r>
            <a:r>
              <a:rPr lang="zh-TW" sz="32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經濟學</a:t>
            </a:r>
            <a:endParaRPr sz="32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149969" y="977170"/>
            <a:ext cx="5509847" cy="612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我們有多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長的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人生？一天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，假如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睡八小時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一生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三分之一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假如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是六十歲，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三分之一睡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幾年？二十年。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000"/>
              </a:lnSpc>
            </a:pP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000"/>
              </a:lnSpc>
            </a:pP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還要扣除讀書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間，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最少讀十二年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，再加上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吃飯，一頓飯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四十分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鐘來算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一日三餐要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二個小時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一個月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六十小時，六十年吃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掉多少時間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000"/>
              </a:lnSpc>
            </a:pP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000"/>
              </a:lnSpc>
            </a:pP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有的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人退休之後，假如癡呆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又回歸兒童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時代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你們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斬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頭削尾，剩下中間，再扣掉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吃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、玩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，到底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剩下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多少？所以人生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的經濟學，我們要學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180493" y="-293077"/>
            <a:ext cx="7092460" cy="746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6148223" y="6182436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摘錄自證嚴法師開示 </a:t>
            </a:r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/>
        </p:nvSpPr>
        <p:spPr>
          <a:xfrm rot="-24186">
            <a:off x="713934" y="567190"/>
            <a:ext cx="5280019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94600"/>
              </a:lnSpc>
            </a:pPr>
            <a:r>
              <a:rPr lang="zh-TW" altLang="zh-TW" sz="48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</a:t>
            </a:r>
            <a:r>
              <a:rPr lang="zh-TW" altLang="zh-TW" sz="48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還有多</a:t>
            </a:r>
            <a:r>
              <a:rPr lang="zh-TW" altLang="zh-TW" sz="48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</a:t>
            </a:r>
            <a:r>
              <a:rPr lang="en-US" altLang="zh-TW" sz="48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sz="48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cxnSp>
        <p:nvCxnSpPr>
          <p:cNvPr id="122" name="Google Shape;122;p16"/>
          <p:cNvCxnSpPr/>
          <p:nvPr/>
        </p:nvCxnSpPr>
        <p:spPr>
          <a:xfrm rot="-5029">
            <a:off x="1273891" y="5633301"/>
            <a:ext cx="7518389" cy="42547"/>
          </a:xfrm>
          <a:prstGeom prst="straightConnector1">
            <a:avLst/>
          </a:prstGeom>
          <a:noFill/>
          <a:ln w="76200" cap="flat" cmpd="sng">
            <a:solidFill>
              <a:srgbClr val="7F7F7F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23" name="Google Shape;123;p16"/>
          <p:cNvSpPr txBox="1"/>
          <p:nvPr/>
        </p:nvSpPr>
        <p:spPr>
          <a:xfrm>
            <a:off x="217414" y="5241873"/>
            <a:ext cx="1192176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99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出生</a:t>
            </a:r>
            <a:endParaRPr sz="2500" b="1" dirty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8612857" y="5461367"/>
            <a:ext cx="1212454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100歲</a:t>
            </a:r>
            <a:endParaRPr sz="2000" b="1" dirty="0">
              <a:solidFill>
                <a:srgbClr val="7F7F7F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graphicFrame>
        <p:nvGraphicFramePr>
          <p:cNvPr id="125" name="Google Shape;125;p16"/>
          <p:cNvGraphicFramePr/>
          <p:nvPr>
            <p:extLst>
              <p:ext uri="{D42A27DB-BD31-4B8C-83A1-F6EECF244321}">
                <p14:modId xmlns:p14="http://schemas.microsoft.com/office/powerpoint/2010/main" val="1489508828"/>
              </p:ext>
            </p:extLst>
          </p:nvPr>
        </p:nvGraphicFramePr>
        <p:xfrm>
          <a:off x="1273863" y="1620982"/>
          <a:ext cx="7362250" cy="3550553"/>
        </p:xfrm>
        <a:graphic>
          <a:graphicData uri="http://schemas.openxmlformats.org/drawingml/2006/table">
            <a:tbl>
              <a:tblPr firstRow="1" bandRow="1">
                <a:noFill/>
                <a:tableStyleId>{FD1E0683-0174-4587-8C4C-118D2AE68023}</a:tableStyleId>
              </a:tblPr>
              <a:tblGrid>
                <a:gridCol w="73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6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5055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>
                        <a:solidFill>
                          <a:srgbClr val="6A6B6B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 dirty="0"/>
                    </a:p>
                  </a:txBody>
                  <a:tcPr marL="91450" marR="91450" marT="45725" marB="45725">
                    <a:lnL w="2857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6" name="Google Shape;126;p16"/>
          <p:cNvGraphicFramePr/>
          <p:nvPr/>
        </p:nvGraphicFramePr>
        <p:xfrm>
          <a:off x="4890655" y="1620982"/>
          <a:ext cx="208300" cy="249375"/>
        </p:xfrm>
        <a:graphic>
          <a:graphicData uri="http://schemas.openxmlformats.org/drawingml/2006/table">
            <a:tbl>
              <a:tblPr>
                <a:noFill/>
                <a:tableStyleId>{98A58922-26CE-4442-8D8B-76BD84E6BE89}</a:tableStyleId>
              </a:tblPr>
              <a:tblGrid>
                <a:gridCol w="20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75"/>
                    </a:p>
                  </a:txBody>
                  <a:tcPr marL="91450" marR="91450" marT="45725" marB="45725">
                    <a:lnL w="952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27" name="Google Shape;127;p16"/>
          <p:cNvCxnSpPr/>
          <p:nvPr/>
        </p:nvCxnSpPr>
        <p:spPr>
          <a:xfrm>
            <a:off x="2010508" y="547147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p16"/>
          <p:cNvCxnSpPr/>
          <p:nvPr/>
        </p:nvCxnSpPr>
        <p:spPr>
          <a:xfrm>
            <a:off x="2696308" y="548125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9" name="Google Shape;129;p16"/>
          <p:cNvCxnSpPr/>
          <p:nvPr/>
        </p:nvCxnSpPr>
        <p:spPr>
          <a:xfrm>
            <a:off x="3458308" y="548435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0" name="Google Shape;130;p16"/>
          <p:cNvCxnSpPr/>
          <p:nvPr/>
        </p:nvCxnSpPr>
        <p:spPr>
          <a:xfrm>
            <a:off x="4220308" y="548125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1" name="Google Shape;131;p16"/>
          <p:cNvCxnSpPr/>
          <p:nvPr/>
        </p:nvCxnSpPr>
        <p:spPr>
          <a:xfrm>
            <a:off x="4954973" y="548769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p16"/>
          <p:cNvCxnSpPr/>
          <p:nvPr/>
        </p:nvCxnSpPr>
        <p:spPr>
          <a:xfrm>
            <a:off x="5668108" y="548125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16"/>
          <p:cNvCxnSpPr/>
          <p:nvPr/>
        </p:nvCxnSpPr>
        <p:spPr>
          <a:xfrm>
            <a:off x="6430108" y="5481250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4" name="Google Shape;134;p16"/>
          <p:cNvCxnSpPr/>
          <p:nvPr/>
        </p:nvCxnSpPr>
        <p:spPr>
          <a:xfrm>
            <a:off x="7192108" y="5486365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5" name="Google Shape;135;p16"/>
          <p:cNvCxnSpPr/>
          <p:nvPr/>
        </p:nvCxnSpPr>
        <p:spPr>
          <a:xfrm>
            <a:off x="7877908" y="5486365"/>
            <a:ext cx="0" cy="336418"/>
          </a:xfrm>
          <a:prstGeom prst="straightConnector1">
            <a:avLst/>
          </a:prstGeom>
          <a:noFill/>
          <a:ln w="53975" cap="rnd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155647" y="1039626"/>
            <a:ext cx="9594706" cy="5743896"/>
            <a:chOff x="0" y="0"/>
            <a:chExt cx="23617739" cy="14138821"/>
          </a:xfrm>
        </p:grpSpPr>
        <p:sp>
          <p:nvSpPr>
            <p:cNvPr id="141" name="Google Shape;141;p17"/>
            <p:cNvSpPr txBox="1"/>
            <p:nvPr/>
          </p:nvSpPr>
          <p:spPr>
            <a:xfrm>
              <a:off x="0" y="0"/>
              <a:ext cx="23617739" cy="1552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58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2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58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13442297"/>
              <a:ext cx="23617739" cy="696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25">
                  <a:solidFill>
                    <a:srgbClr val="638C8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144" name="Google Shape;144;p17"/>
          <p:cNvSpPr/>
          <p:nvPr/>
        </p:nvSpPr>
        <p:spPr>
          <a:xfrm>
            <a:off x="358162" y="1354968"/>
            <a:ext cx="4787900" cy="312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33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5" name="Google Shape;14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9700" y="-381977"/>
            <a:ext cx="6231794" cy="7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4;p15"/>
          <p:cNvSpPr/>
          <p:nvPr/>
        </p:nvSpPr>
        <p:spPr>
          <a:xfrm>
            <a:off x="726462" y="137584"/>
            <a:ext cx="4307625" cy="72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61190"/>
              </a:lnSpc>
            </a:pP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盤點</a:t>
            </a:r>
            <a:r>
              <a:rPr lang="zh-TW" altLang="en-US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二</a:t>
            </a: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r>
              <a:rPr lang="en-US" alt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altLang="en-US" sz="3200" b="1" dirty="0" smtClean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zh-TW" altLang="en-US" sz="32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自己按讚</a:t>
            </a:r>
            <a:endParaRPr lang="zh-TW" altLang="en-US" sz="3200" b="1" dirty="0">
              <a:solidFill>
                <a:srgbClr val="638C80"/>
              </a:solidFill>
              <a:latin typeface="標楷體" panose="03000509000000000000" pitchFamily="65" charset="-120"/>
              <a:ea typeface="標楷體" panose="03000509000000000000" pitchFamily="65" charset="-120"/>
              <a:cs typeface="Calibri"/>
              <a:sym typeface="Calibri"/>
            </a:endParaRPr>
          </a:p>
          <a:p>
            <a:pPr marL="0" marR="0" lvl="0" indent="0" algn="l" rtl="0">
              <a:lnSpc>
                <a:spcPct val="161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5462" y="1067753"/>
            <a:ext cx="5217138" cy="523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對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自己生命盤點</a:t>
            </a:r>
            <a:r>
              <a:rPr lang="zh-TW" altLang="zh-TW" sz="2400" kern="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哪怕</a:t>
            </a: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是一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小</a:t>
            </a:r>
            <a:r>
              <a:rPr lang="zh-TW" altLang="zh-TW" sz="2400" kern="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點，那個時代也有我一分分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的力量</a:t>
            </a: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或是</a:t>
            </a:r>
            <a:r>
              <a:rPr lang="zh-TW" altLang="zh-TW" sz="2400" kern="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發大心、立大願，對自己生命價值的記憶會更有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光</a:t>
            </a: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就</a:t>
            </a:r>
            <a:r>
              <a:rPr lang="zh-TW" altLang="zh-TW" sz="2400" kern="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如宇宙間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，星星會閃亮，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想到了自己做什麼，就如一顆星閃亮著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，會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覺得很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歡喜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所以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盤點一下我們的生命</a:t>
            </a:r>
            <a:r>
              <a:rPr lang="zh-TW" altLang="zh-TW" sz="2400" kern="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，真有價值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，要自我</a:t>
            </a:r>
            <a:r>
              <a:rPr lang="zh-TW" altLang="zh-TW" sz="2400" kern="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讚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歎</a:t>
            </a: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  <a:endParaRPr lang="en-US" altLang="zh-TW" sz="2400" kern="100" dirty="0" smtClean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>
              <a:lnSpc>
                <a:spcPts val="3100"/>
              </a:lnSpc>
            </a:pPr>
            <a:endParaRPr lang="en-US" altLang="zh-TW" sz="2400" kern="1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>
              <a:lnSpc>
                <a:spcPts val="3100"/>
              </a:lnSpc>
            </a:pP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人人自愛、自我讚歎，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我是這樣，他也是這樣，值得我愛，值得我讚歎</a:t>
            </a:r>
            <a:r>
              <a:rPr lang="zh-TW" altLang="en-US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，彼此互相讚歎，</a:t>
            </a:r>
            <a:r>
              <a:rPr lang="zh-TW" altLang="zh-TW" sz="2400" kern="1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這是「最美好」，菩薩清涼地。</a:t>
            </a:r>
            <a:endParaRPr lang="zh-TW" altLang="zh-TW" sz="2400" kern="1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84492" y="6147015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摘錄自證嚴法師開示 </a:t>
            </a:r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/>
          <p:nvPr/>
        </p:nvSpPr>
        <p:spPr>
          <a:xfrm>
            <a:off x="547360" y="1553245"/>
            <a:ext cx="8799839" cy="419253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D6E3BC"/>
            </a:solidFill>
            <a:prstDash val="solid"/>
            <a:round/>
            <a:headEnd type="none" w="sm" len="sm"/>
            <a:tailEnd type="none" w="sm" len="sm"/>
          </a:ln>
          <a:effectLst>
            <a:outerShdw blurRad="616259" dist="38100" dir="7260000" sx="101000" sy="101000" algn="tr" rotWithShape="0">
              <a:srgbClr val="00000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864861" y="236594"/>
            <a:ext cx="8126739" cy="1285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757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4800" b="1" dirty="0" smtClean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0" marR="0" lvl="0" indent="0" algn="ctr" rtl="0">
              <a:lnSpc>
                <a:spcPct val="575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利益人群</a:t>
            </a:r>
            <a:r>
              <a:rPr lang="zh-TW" altLang="en-US" sz="48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r>
              <a:rPr lang="zh-TW" sz="48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為</a:t>
            </a:r>
            <a:r>
              <a:rPr lang="zh-TW" sz="48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自己按</a:t>
            </a:r>
            <a:r>
              <a:rPr lang="zh-TW" sz="48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讚</a:t>
            </a:r>
            <a:endParaRPr lang="en-US" altLang="zh-TW" sz="4800" b="1" dirty="0" smtClean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0" marR="0" lvl="0" indent="0" algn="ctr" rtl="0">
              <a:lnSpc>
                <a:spcPct val="5757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594253" y="6181012"/>
            <a:ext cx="8799838" cy="50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生命有價值，就不</a:t>
            </a:r>
            <a:r>
              <a:rPr lang="zh-TW" sz="2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虧欠天地，</a:t>
            </a:r>
            <a:r>
              <a:rPr lang="zh-TW" sz="24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就</a:t>
            </a:r>
            <a:r>
              <a:rPr lang="zh-TW" altLang="en-US" sz="2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sz="24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報</a:t>
            </a:r>
            <a:r>
              <a:rPr lang="zh-TW" sz="2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父母恩</a:t>
            </a:r>
            <a:r>
              <a:rPr lang="zh-TW" sz="24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r>
              <a:rPr lang="zh-TW" altLang="en-US" sz="24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                                      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825499" y="1796103"/>
            <a:ext cx="5449408" cy="3599513"/>
          </a:xfrm>
          <a:prstGeom prst="rect">
            <a:avLst/>
          </a:prstGeom>
          <a:solidFill>
            <a:srgbClr val="D6E3BC"/>
          </a:solidFill>
          <a:ln w="25400" cap="flat" cmpd="sng">
            <a:solidFill>
              <a:srgbClr val="D6E3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5;p18"/>
          <p:cNvSpPr/>
          <p:nvPr/>
        </p:nvSpPr>
        <p:spPr>
          <a:xfrm rot="-7943333">
            <a:off x="8537217" y="1472423"/>
            <a:ext cx="1230506" cy="332662"/>
          </a:xfrm>
          <a:prstGeom prst="rect">
            <a:avLst/>
          </a:prstGeom>
          <a:solidFill>
            <a:srgbClr val="FABF8E">
              <a:alpha val="39607"/>
            </a:srgbClr>
          </a:solidFill>
          <a:ln w="28575" cap="flat" cmpd="sng">
            <a:solidFill>
              <a:srgbClr val="FDE9D8">
                <a:alpha val="43529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55;p18"/>
          <p:cNvSpPr/>
          <p:nvPr/>
        </p:nvSpPr>
        <p:spPr>
          <a:xfrm rot="-7943333">
            <a:off x="71177" y="5363324"/>
            <a:ext cx="1230506" cy="332662"/>
          </a:xfrm>
          <a:prstGeom prst="rect">
            <a:avLst/>
          </a:prstGeom>
          <a:solidFill>
            <a:srgbClr val="FABF8E">
              <a:alpha val="39607"/>
            </a:srgbClr>
          </a:solidFill>
          <a:ln w="28575" cap="flat" cmpd="sng">
            <a:solidFill>
              <a:srgbClr val="FDE9D8">
                <a:alpha val="43529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9"/>
          <p:cNvGrpSpPr/>
          <p:nvPr/>
        </p:nvGrpSpPr>
        <p:grpSpPr>
          <a:xfrm>
            <a:off x="155647" y="1039626"/>
            <a:ext cx="9594706" cy="5743896"/>
            <a:chOff x="0" y="0"/>
            <a:chExt cx="23617739" cy="14138821"/>
          </a:xfrm>
        </p:grpSpPr>
        <p:sp>
          <p:nvSpPr>
            <p:cNvPr id="162" name="Google Shape;162;p19"/>
            <p:cNvSpPr txBox="1"/>
            <p:nvPr/>
          </p:nvSpPr>
          <p:spPr>
            <a:xfrm>
              <a:off x="0" y="0"/>
              <a:ext cx="23617739" cy="1552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58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2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58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9"/>
            <p:cNvSpPr txBox="1"/>
            <p:nvPr/>
          </p:nvSpPr>
          <p:spPr>
            <a:xfrm>
              <a:off x="0" y="13442297"/>
              <a:ext cx="23617739" cy="696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25">
                <a:solidFill>
                  <a:srgbClr val="638C8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19"/>
          <p:cNvSpPr/>
          <p:nvPr/>
        </p:nvSpPr>
        <p:spPr>
          <a:xfrm>
            <a:off x="149751" y="1354052"/>
            <a:ext cx="9453923" cy="180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7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57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4458133" y="1172500"/>
            <a:ext cx="5145541" cy="484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3100"/>
              </a:lnSpc>
            </a:pP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「自我盤點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」就是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自我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反省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、及時懺悔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100"/>
              </a:lnSpc>
            </a:pP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100"/>
              </a:lnSpc>
            </a:pP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有的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之前是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十全」，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現在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十戒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」；或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「五專」，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沉迷於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、色、名、食、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的人，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現在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變成了「補湯」，彌補過去，利益現在的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人間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100"/>
              </a:lnSpc>
            </a:pP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100"/>
              </a:lnSpc>
            </a:pP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盤點</a:t>
            </a:r>
            <a:r>
              <a:rPr lang="zh-TW" altLang="en-US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過去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是要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翻轉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向著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正路，精進去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走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，只是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懺悔過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去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向前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前進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也是沒有用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要把握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現在，方向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對準、步步精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4273402" y="7551996"/>
            <a:ext cx="184731" cy="180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7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676399" y="-381000"/>
            <a:ext cx="6347053" cy="753032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6033466" y="6180375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摘錄自證嚴法師開示 </a:t>
            </a:r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2400" dirty="0"/>
          </a:p>
        </p:txBody>
      </p:sp>
      <p:sp>
        <p:nvSpPr>
          <p:cNvPr id="11" name="Google Shape;114;p15"/>
          <p:cNvSpPr/>
          <p:nvPr/>
        </p:nvSpPr>
        <p:spPr>
          <a:xfrm>
            <a:off x="5140955" y="199388"/>
            <a:ext cx="4307625" cy="72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61190"/>
              </a:lnSpc>
            </a:pP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盤點</a:t>
            </a:r>
            <a:r>
              <a:rPr lang="zh-TW" altLang="en-US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三</a:t>
            </a: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r>
              <a:rPr lang="en-US" alt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altLang="en-US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懺悔過去</a:t>
            </a:r>
            <a:endParaRPr lang="zh-TW" altLang="en-US" sz="3200" b="1" dirty="0">
              <a:solidFill>
                <a:srgbClr val="638C80"/>
              </a:solidFill>
              <a:latin typeface="標楷體" panose="03000509000000000000" pitchFamily="65" charset="-120"/>
              <a:ea typeface="標楷體" panose="03000509000000000000" pitchFamily="65" charset="-120"/>
              <a:cs typeface="Calibri"/>
              <a:sym typeface="Calibri"/>
            </a:endParaRPr>
          </a:p>
          <a:p>
            <a:pPr marL="0" marR="0" lvl="0" indent="0" algn="l" rtl="0">
              <a:lnSpc>
                <a:spcPct val="161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90075"/>
            <a:ext cx="4382539" cy="43273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3" name="Google Shape;173;p20"/>
          <p:cNvSpPr txBox="1"/>
          <p:nvPr/>
        </p:nvSpPr>
        <p:spPr>
          <a:xfrm>
            <a:off x="-292352" y="361574"/>
            <a:ext cx="4468067" cy="70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4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生命中的遺憾 </a:t>
            </a:r>
            <a:endParaRPr sz="48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263513">
            <a:off x="5697850" y="5663273"/>
            <a:ext cx="175223" cy="5950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/>
          <p:nvPr/>
        </p:nvSpPr>
        <p:spPr>
          <a:xfrm>
            <a:off x="-678186" y="1986379"/>
            <a:ext cx="3649986" cy="3649986"/>
          </a:xfrm>
          <a:prstGeom prst="ellipse">
            <a:avLst/>
          </a:prstGeom>
          <a:solidFill>
            <a:schemeClr val="lt1">
              <a:alpha val="81960"/>
            </a:schemeClr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3238500" y="3713323"/>
            <a:ext cx="3979697" cy="3979697"/>
          </a:xfrm>
          <a:prstGeom prst="ellipse">
            <a:avLst/>
          </a:prstGeom>
          <a:solidFill>
            <a:schemeClr val="lt1">
              <a:alpha val="81960"/>
            </a:schemeClr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6211301" y="-434596"/>
            <a:ext cx="4781576" cy="4781576"/>
          </a:xfrm>
          <a:prstGeom prst="ellipse">
            <a:avLst/>
          </a:prstGeom>
          <a:solidFill>
            <a:schemeClr val="lt1">
              <a:alpha val="81960"/>
            </a:schemeClr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/>
          <p:nvPr/>
        </p:nvSpPr>
        <p:spPr>
          <a:xfrm rot="2396575">
            <a:off x="2740262" y="4731086"/>
            <a:ext cx="550807" cy="550334"/>
          </a:xfrm>
          <a:prstGeom prst="rightArrow">
            <a:avLst>
              <a:gd name="adj1" fmla="val 50000"/>
              <a:gd name="adj2" fmla="val 56624"/>
            </a:avLst>
          </a:prstGeom>
          <a:solidFill>
            <a:schemeClr val="accent3">
              <a:lumMod val="75000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0"/>
          <p:cNvSpPr txBox="1"/>
          <p:nvPr/>
        </p:nvSpPr>
        <p:spPr>
          <a:xfrm>
            <a:off x="387998" y="1928204"/>
            <a:ext cx="1497137" cy="75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4000"/>
              <a:buFont typeface="Arial"/>
              <a:buNone/>
            </a:pPr>
            <a:r>
              <a:rPr lang="zh-TW" sz="4300" b="1" i="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事</a:t>
            </a:r>
            <a:r>
              <a:rPr lang="zh-TW" sz="2400" b="1" i="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件</a:t>
            </a:r>
            <a:endParaRPr sz="2400" b="1" i="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3831546" y="3940173"/>
            <a:ext cx="2723925" cy="75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4000"/>
              <a:buFont typeface="Arial"/>
              <a:buNone/>
            </a:pPr>
            <a:r>
              <a:rPr lang="zh-TW" sz="4300" b="1" i="0" spc="-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自</a:t>
            </a:r>
            <a:r>
              <a:rPr lang="zh-TW" sz="2800" b="1" i="0" spc="-1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省</a:t>
            </a:r>
            <a:endParaRPr sz="2800" b="1" i="0" spc="-1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213932" y="1164675"/>
            <a:ext cx="3962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寫下你的</a:t>
            </a:r>
            <a:r>
              <a:rPr lang="zh-TW" sz="2400" i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描述/想法/做法</a:t>
            </a:r>
            <a:endParaRPr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7517268" y="232349"/>
            <a:ext cx="1816826" cy="75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4000"/>
              <a:buFont typeface="Arial"/>
              <a:buNone/>
            </a:pPr>
            <a:r>
              <a:rPr lang="zh-TW" sz="43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修</a:t>
            </a:r>
            <a:r>
              <a:rPr lang="zh-TW" sz="28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正</a:t>
            </a:r>
            <a:endParaRPr sz="2800" b="1" i="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16" name="Google Shape;179;p20"/>
          <p:cNvSpPr/>
          <p:nvPr/>
        </p:nvSpPr>
        <p:spPr>
          <a:xfrm rot="18908921">
            <a:off x="6645951" y="3805304"/>
            <a:ext cx="550807" cy="550334"/>
          </a:xfrm>
          <a:prstGeom prst="rightArrow">
            <a:avLst>
              <a:gd name="adj1" fmla="val 50000"/>
              <a:gd name="adj2" fmla="val 56624"/>
            </a:avLst>
          </a:prstGeom>
          <a:solidFill>
            <a:schemeClr val="accent3">
              <a:lumMod val="75000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 txBox="1"/>
          <p:nvPr/>
        </p:nvSpPr>
        <p:spPr>
          <a:xfrm>
            <a:off x="155647" y="1039626"/>
            <a:ext cx="9594706" cy="630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1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8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1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8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339090" y="1189868"/>
            <a:ext cx="4639310" cy="4944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ts val="3100"/>
              </a:lnSpc>
            </a:pP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過去師父都對大家說：「不要計較做多少」，現在又說：「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盤點自己的生命價值」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好像兩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有出入，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其實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「計較」與「計算」不同。「計較」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執著在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我做比較多，你做比較少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「計算」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算的是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生命在這輩子有價值嗎？</a:t>
            </a:r>
          </a:p>
          <a:p>
            <a:pPr>
              <a:lnSpc>
                <a:spcPts val="3100"/>
              </a:lnSpc>
            </a:pPr>
            <a:r>
              <a:rPr lang="en-US" altLang="zh-TW" sz="24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24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100"/>
              </a:lnSpc>
            </a:pP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希望大家盤點過去</a:t>
            </a:r>
            <a:r>
              <a:rPr lang="zh-TW" altLang="en-US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勤耕未來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，佛法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說，未成佛前要結好人緣，難得人身，不要讓自己的生命寂寞掉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，要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把生命的</a:t>
            </a:r>
            <a:r>
              <a:rPr lang="zh-TW" altLang="zh-TW" sz="24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精彩提出</a:t>
            </a:r>
            <a:r>
              <a:rPr lang="zh-TW" altLang="zh-TW" sz="24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來。</a:t>
            </a:r>
          </a:p>
          <a:p>
            <a:pPr marL="0" marR="0" lvl="0" indent="0" algn="l" rtl="0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pic>
        <p:nvPicPr>
          <p:cNvPr id="192" name="Google Shape;192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0278" y="-393700"/>
            <a:ext cx="6037384" cy="76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4;p15"/>
          <p:cNvSpPr/>
          <p:nvPr/>
        </p:nvSpPr>
        <p:spPr>
          <a:xfrm>
            <a:off x="152401" y="248405"/>
            <a:ext cx="5143500" cy="72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61190"/>
              </a:lnSpc>
            </a:pP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盤點</a:t>
            </a:r>
            <a:r>
              <a:rPr lang="zh-TW" altLang="en-US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四</a:t>
            </a:r>
            <a:r>
              <a:rPr 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r>
              <a:rPr lang="en-US" alt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lang="zh-TW" alt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生命永恆</a:t>
            </a:r>
            <a:r>
              <a:rPr lang="zh-TW" altLang="zh-TW" sz="32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zh-TW" sz="32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圓滿</a:t>
            </a:r>
            <a:endParaRPr lang="zh-TW" altLang="en-US" sz="32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Calibri"/>
              <a:sym typeface="Calibri"/>
            </a:endParaRPr>
          </a:p>
          <a:p>
            <a:pPr marL="0" marR="0" lvl="0" indent="0" algn="l" rtl="0">
              <a:lnSpc>
                <a:spcPct val="161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17035" y="6205909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摘錄自證嚴法師開示 </a:t>
            </a:r>
            <a:r>
              <a:rPr lang="en-US" altLang="zh-TW" sz="2400" b="1" dirty="0">
                <a:solidFill>
                  <a:srgbClr val="7F7F7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endParaRPr lang="zh-TW" alt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/>
        </p:nvSpPr>
        <p:spPr>
          <a:xfrm rot="-24186">
            <a:off x="3374587" y="1067690"/>
            <a:ext cx="3156825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生命目標</a:t>
            </a:r>
            <a:r>
              <a:rPr lang="zh-TW" sz="4800" dirty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endParaRPr sz="48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1308101" y="6248400"/>
            <a:ext cx="7543800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dist"/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生命如</a:t>
            </a:r>
            <a:r>
              <a:rPr lang="zh-TW" altLang="en-US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一畝田</a:t>
            </a: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</a:t>
            </a:r>
            <a:r>
              <a:rPr lang="zh-TW" altLang="en-US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用心耕耘，才能福慧雙收。</a:t>
            </a: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                                          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0" marR="0" lvl="0" indent="0" algn="di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/>
          <p:nvPr/>
        </p:nvSpPr>
        <p:spPr>
          <a:xfrm>
            <a:off x="1371600" y="6248400"/>
            <a:ext cx="7493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一秒鐘，</a:t>
            </a: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做出了生命</a:t>
            </a:r>
            <a:r>
              <a:rPr lang="zh-TW" sz="2400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的價值</a:t>
            </a: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，那價值</a:t>
            </a:r>
            <a:r>
              <a:rPr lang="zh-TW" sz="2400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就是千</a:t>
            </a: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倍</a:t>
            </a:r>
            <a:r>
              <a:rPr lang="zh-TW" altLang="en-US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、</a:t>
            </a: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萬倍</a:t>
            </a:r>
            <a:r>
              <a:rPr lang="zh-TW" altLang="en-US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。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                                                                            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Google Shape;198;p22"/>
          <p:cNvSpPr txBox="1"/>
          <p:nvPr/>
        </p:nvSpPr>
        <p:spPr>
          <a:xfrm rot="-24186">
            <a:off x="3374587" y="1067690"/>
            <a:ext cx="3156825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800" b="1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行動計畫</a:t>
            </a:r>
            <a:r>
              <a:rPr lang="zh-TW" sz="4800" dirty="0" smtClean="0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</a:t>
            </a:r>
            <a:endParaRPr sz="48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4734" y="1348744"/>
            <a:ext cx="914338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🍎 法音集：</a:t>
            </a: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http</a:t>
            </a:r>
            <a:r>
              <a:rPr lang="en-US" altLang="zh-TW" sz="2800" dirty="0">
                <a:solidFill>
                  <a:schemeClr val="bg1">
                    <a:lumMod val="50000"/>
                  </a:schemeClr>
                </a:solidFill>
                <a:latin typeface="+mj-lt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://tcmaster.daai.tv/</a:t>
            </a:r>
          </a:p>
          <a:p>
            <a:pPr eaLnBrk="1" hangingPunct="1"/>
            <a:endParaRPr lang="en-US" altLang="zh-TW" sz="28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/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🍎 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療</a:t>
            </a:r>
            <a:r>
              <a:rPr lang="zh-TW" altLang="en-US" sz="32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癒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果實影音</a:t>
            </a:r>
            <a:r>
              <a:rPr lang="en-US" altLang="zh-TW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YT</a:t>
            </a:r>
            <a:r>
              <a:rPr lang="zh-TW" altLang="en-US" sz="32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https://www.youtube.com/channel/UCLbYeHzjrli4z8enmEb_fPw </a:t>
            </a:r>
          </a:p>
          <a:p>
            <a:pPr eaLnBrk="1" hangingPunct="1"/>
            <a:endParaRPr lang="en-US" altLang="zh-TW" sz="2800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/>
            <a:r>
              <a:rPr lang="zh-TW" altLang="en-US" sz="320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🍎 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療</a:t>
            </a:r>
            <a:r>
              <a:rPr lang="zh-TW" altLang="en-US" sz="32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癒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果實短文</a:t>
            </a:r>
            <a:r>
              <a:rPr lang="en-US" altLang="zh-TW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FB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endParaRPr lang="en-US" altLang="zh-TW" sz="3200" dirty="0">
              <a:solidFill>
                <a:schemeClr val="accent3">
                  <a:lumMod val="50000"/>
                </a:schemeClr>
              </a:solidFill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/>
            <a:r>
              <a:rPr lang="en-US" altLang="zh-TW" sz="2800" dirty="0">
                <a:solidFill>
                  <a:schemeClr val="bg1">
                    <a:lumMod val="50000"/>
                  </a:schemeClr>
                </a:solidFill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https://www.facebook.com/life.daai.healingfruit</a:t>
            </a:r>
          </a:p>
          <a:p>
            <a:pPr eaLnBrk="1" hangingPunct="1"/>
            <a:endParaRPr lang="en-US" altLang="zh-TW" sz="2800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/>
            <a:r>
              <a:rPr lang="zh-TW" altLang="en-US" sz="3200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🍎 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療</a:t>
            </a:r>
            <a:r>
              <a:rPr lang="zh-TW" altLang="en-US" sz="32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癒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果實語錄</a:t>
            </a:r>
            <a:r>
              <a:rPr lang="en-US" altLang="zh-TW" sz="3200" b="1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Arial" panose="020B0604020202020204" pitchFamily="34" charset="0"/>
                <a:sym typeface="Arial" panose="020B0604020202020204" pitchFamily="34" charset="0"/>
              </a:rPr>
              <a:t>IG</a:t>
            </a:r>
            <a:r>
              <a:rPr lang="zh-TW" altLang="en-US" sz="3200" b="1" dirty="0" smtClean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：</a:t>
            </a:r>
            <a:endParaRPr lang="en-US" altLang="zh-TW" sz="32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/>
            <a:r>
              <a:rPr lang="en-US" altLang="zh-TW" sz="2800" dirty="0">
                <a:solidFill>
                  <a:schemeClr val="bg1">
                    <a:lumMod val="50000"/>
                  </a:schemeClr>
                </a:solidFill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https://www.instagram.com/healingfruit/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90677" y="287902"/>
            <a:ext cx="57246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Arial"/>
                <a:sym typeface="Arial"/>
              </a:rPr>
              <a:t>追尋人生智慧的源頭</a:t>
            </a:r>
            <a:endParaRPr kumimoji="0" lang="zh-TW" altLang="en-US" sz="48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6429737"/>
            <a:ext cx="9905999" cy="43273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Google Shape;205;p23"/>
          <p:cNvSpPr/>
          <p:nvPr/>
        </p:nvSpPr>
        <p:spPr>
          <a:xfrm>
            <a:off x="1647368" y="6391491"/>
            <a:ext cx="839651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慈濟人文志業中心 </a:t>
            </a:r>
            <a:r>
              <a:rPr lang="en-US" alt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/ 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節目內容創作中心 </a:t>
            </a:r>
            <a:r>
              <a:rPr lang="en-US" alt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 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法音宣流部製作</a:t>
            </a:r>
            <a:endParaRPr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Arial"/>
              </a:rPr>
              <a:t>                                                                                 </a:t>
            </a:r>
            <a:endParaRPr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396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644</Words>
  <Application>Microsoft Office PowerPoint</Application>
  <PresentationFormat>A4 紙張 (210x297 公釐)</PresentationFormat>
  <Paragraphs>67</Paragraphs>
  <Slides>12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微軟正黑體</vt:lpstr>
      <vt:lpstr>微軟正黑體</vt:lpstr>
      <vt:lpstr>新細明體</vt:lpstr>
      <vt:lpstr>標楷體</vt:lpstr>
      <vt:lpstr>Arial</vt:lpstr>
      <vt:lpstr>Calibri</vt:lpstr>
      <vt:lpstr>Times New Roman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38</cp:revision>
  <dcterms:modified xsi:type="dcterms:W3CDTF">2022-08-31T10:14:40Z</dcterms:modified>
</cp:coreProperties>
</file>