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268" r:id="rId4"/>
    <p:sldId id="258" r:id="rId5"/>
    <p:sldId id="259" r:id="rId6"/>
    <p:sldId id="301" r:id="rId7"/>
    <p:sldId id="260" r:id="rId8"/>
    <p:sldId id="261" r:id="rId9"/>
    <p:sldId id="262" r:id="rId10"/>
    <p:sldId id="263" r:id="rId11"/>
    <p:sldId id="264" r:id="rId12"/>
    <p:sldId id="265" r:id="rId13"/>
    <p:sldId id="278" r:id="rId14"/>
    <p:sldId id="270" r:id="rId15"/>
    <p:sldId id="277" r:id="rId16"/>
    <p:sldId id="275" r:id="rId17"/>
    <p:sldId id="280" r:id="rId18"/>
    <p:sldId id="276" r:id="rId19"/>
    <p:sldId id="274" r:id="rId20"/>
    <p:sldId id="273" r:id="rId21"/>
    <p:sldId id="281" r:id="rId22"/>
    <p:sldId id="297" r:id="rId23"/>
    <p:sldId id="298" r:id="rId24"/>
    <p:sldId id="279" r:id="rId25"/>
    <p:sldId id="299" r:id="rId26"/>
    <p:sldId id="293" r:id="rId27"/>
    <p:sldId id="295" r:id="rId28"/>
    <p:sldId id="296" r:id="rId29"/>
    <p:sldId id="300" r:id="rId30"/>
    <p:sldId id="272" r:id="rId31"/>
    <p:sldId id="271" r:id="rId32"/>
    <p:sldId id="306" r:id="rId33"/>
    <p:sldId id="305" r:id="rId34"/>
    <p:sldId id="303" r:id="rId35"/>
    <p:sldId id="269" r:id="rId36"/>
  </p:sldIdLst>
  <p:sldSz cx="18288000" cy="10287000"/>
  <p:notesSz cx="6858000" cy="9144000"/>
  <p:embeddedFontLst>
    <p:embeddedFont>
      <p:font typeface="新蒂焦糖体" panose="02020500000000000000" charset="-120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微軟正黑體" panose="020B0604030504040204" pitchFamily="34" charset="-120"/>
      <p:regular r:id="rId45"/>
      <p:bold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80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030D4-FDA6-4D31-9825-D2F465C8134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4CD8C-B46D-4920-B1CF-3561AB6FA94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35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https://www.taipower.com.tw/en/news_noclassify_info.aspx?id=6328&amp;chk=86a9af25-90fd-4139-aeb0-4f6f701accc6&amp;mid=323&amp;param=pn%3D2%26mid%3D323%26key%3D</a:t>
            </a:r>
          </a:p>
          <a:p>
            <a:r>
              <a:rPr lang="en-US" altLang="zh-TW" dirty="0"/>
              <a:t>https://www.ctwant.com/article/279520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FCFB31-934F-4DC6-B47C-3BFAD9705BC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051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https://www.tfdp.com.tw/cht/index.php?code=list&amp;flag=detail&amp;ids=99&amp;article_id=154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FCFB31-934F-4DC6-B47C-3BFAD9705BC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18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https://www.afsp.org.tw/news_detail/6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FCFB31-934F-4DC6-B47C-3BFAD9705BC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0901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https://tydec.tyfd.gov.tw/Subject/Info/ch34?page=4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FCFB31-934F-4DC6-B47C-3BFAD9705BCA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155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5AB6D7-75BA-4291-B77D-EB242F9E7A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ACF313B-1A8E-4DAD-814F-288070136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EB2994-0A16-415B-835A-7B179D1D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9B0DDE3-EE9A-401A-8D76-FD7AC6830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2C3759-E949-45DA-BEAA-1DF5BDD56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0178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958D134-B1BA-43D5-A9C4-54549864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E9A77A0-4661-42A0-BA55-DA26CB164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1B63ECF-8F72-44A4-8387-8FE5B516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BA78C4-E2DB-4CC8-9FF1-29368033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8017D8-B962-4FEB-8177-348AC271B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8978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11E0A42-D42C-46D1-94B3-E39DA999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E252D9E-29DD-438F-B35A-FD121690D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2D5C5D-61E0-49B4-9017-3CC3B429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CB098BA-D04D-465B-A90C-F496D91E5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35DBB32-5D8A-4752-A2EF-7CEC58ED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728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D49E9B7-96AE-41D6-8C95-3CF57305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178472-3471-447A-B09F-6BC5DAA083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E4193E0-E4D7-4C2B-BD4A-4E649A120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F697E7A-3B61-4550-B3C4-17A79DCB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1EF4A65-1E6E-4135-99D2-075BA19F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E6D2CBC-F758-47D6-B175-DB62AD770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3571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A7F491A-FA99-47C7-87CA-1A7BE556F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4887AA-8402-44B8-9FFC-2FBD9AD17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C45DDF71-DDFB-442F-93D5-79ED582A9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4A0025F-E74F-415A-8F92-0A468F4A3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36D0E9D-1FA5-41D8-A424-C37DD5DF66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D640EE3-E119-4617-9B40-50347C1E9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BC6AAA4F-B640-41D9-B7A3-152DC2360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22DADE8-A023-42FE-AD65-FA1B0948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21803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5CDC5F4-384E-4548-8EBF-E05BBA2C0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5F4AA50-F66E-4071-A016-238C8E1CB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247B3B-B82B-48C0-8B7F-F3465C6AF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3B6104A-B459-4091-AE9C-68248C9B3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71841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BB12E92-1297-46EE-AA43-00F64A475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947A14C-9043-4CAE-BC0B-AB72B0F9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8F69E20-3A44-4441-866A-8C1E3236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3671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9004DD2-EA68-46F8-AFA0-63BD1E734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421346-AA26-4E48-A119-EA0298E69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3DB87E6-D005-49B1-9DC4-A36D52F541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B2A3B81-36C3-40C7-8FA7-AF95373F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3669926E-FB30-4DFD-BC84-5D52D5568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4DC17AD-B0A3-4F25-BF34-4C7E075F9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048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0E0CD4-3318-471F-BF6A-147FD6CBE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C098CE1-CB68-4054-BA2F-B53DE2D78E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244952A-C425-4FB6-BDE3-0285B05DD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EB9DCD5-C324-4F51-93D1-7443271E8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0C7FC9-A808-46C6-8D10-227670CDD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DD39B06-8F66-4A8E-8560-B04B828C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4641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C12295E-BA82-465B-B6E5-20FBC6A89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B86F145-0372-46C1-A7D4-003FFD189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A95564-F6C8-4331-AC21-BC8B67E7D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6E8CDE7-9B34-4A29-9405-AFDEF861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CC471B-6E9D-496F-A5A4-0AE38DFA3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1951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B4611AD-6FE3-4CBB-BEB6-374B53DAB0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EC0D714-5B9A-4BAA-ABC1-3E10D4246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A2E3B3-E91A-4D63-A88C-D36AA091E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25980B3-86B3-4361-AEAE-238CFF06A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FE4F44-8207-4E74-BB10-21F68CF32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107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E3E2ED2-05B0-47D2-9621-CAB8739B7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9664FA0-3F66-4F1C-B3DB-72E77A904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6889876-1EE9-40B8-985E-72D6D4A96D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88B8-E8C4-49FF-A291-E31654243EC5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5E69B06-CD65-4D0B-9B21-D3D48C6C5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A8307E4-F24D-491A-9EF0-2049A3D57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E79A9-1AFD-4463-AE90-72DDA3A62B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024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" y="342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FC65E862-721A-461B-9A55-533C94CDB82E}"/>
              </a:ext>
            </a:extLst>
          </p:cNvPr>
          <p:cNvSpPr txBox="1"/>
          <p:nvPr/>
        </p:nvSpPr>
        <p:spPr>
          <a:xfrm>
            <a:off x="4343400" y="876300"/>
            <a:ext cx="9601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TW" altLang="en-US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火宅喻</a:t>
            </a:r>
            <a:r>
              <a:rPr kumimoji="0" lang="en-US" altLang="zh-TW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---</a:t>
            </a:r>
            <a:r>
              <a:rPr kumimoji="0" lang="zh-TW" altLang="en-US" sz="7200" b="1" i="0" u="none" strike="noStrike" kern="1200" cap="none" spc="-75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 Light" panose="020F0302020204030204"/>
                <a:ea typeface="新細明體" panose="02020500000000000000" pitchFamily="18" charset="-120"/>
                <a:cs typeface="+mj-cs"/>
              </a:rPr>
              <a:t>防災減災</a:t>
            </a:r>
            <a:endParaRPr lang="zh-TW" altLang="en-US" dirty="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59EF32FF-267B-4D1A-BDC7-40AE6D2DB6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3129868"/>
            <a:ext cx="14478000" cy="67861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048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B7D7674-6AAE-4869-846E-82FE1E34AA13}"/>
              </a:ext>
            </a:extLst>
          </p:cNvPr>
          <p:cNvSpPr txBox="1"/>
          <p:nvPr/>
        </p:nvSpPr>
        <p:spPr>
          <a:xfrm>
            <a:off x="948187" y="2019300"/>
            <a:ext cx="11963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【Verse 1】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從前從前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有一座很古老的大宅年久失修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棟樑腐敗裡面的人還在一群孩子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嬉戲打鬧遲遲不肯離開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沒有發現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烈火已經悄悄爬上窗台</a:t>
            </a:r>
            <a:endParaRPr lang="zh-TW" altLang="en-US" sz="5400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8EE30B2-DA4A-4191-B551-17CA81401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3070486"/>
            <a:ext cx="4953000" cy="687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402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10E66C2-E2F1-444C-B8E9-A1ABA2A426DE}"/>
              </a:ext>
            </a:extLst>
          </p:cNvPr>
          <p:cNvSpPr txBox="1"/>
          <p:nvPr/>
        </p:nvSpPr>
        <p:spPr>
          <a:xfrm>
            <a:off x="990600" y="480684"/>
            <a:ext cx="937260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/>
              <a:t>【Pre-Chorus】</a:t>
            </a:r>
          </a:p>
          <a:p>
            <a:r>
              <a:rPr lang="zh-TW" altLang="en-US" sz="6000" b="1" dirty="0"/>
              <a:t>生老病死的憂患</a:t>
            </a:r>
          </a:p>
          <a:p>
            <a:r>
              <a:rPr lang="zh-TW" altLang="en-US" sz="6000" b="1" dirty="0"/>
              <a:t>像是無聲的節拍</a:t>
            </a:r>
          </a:p>
          <a:p>
            <a:r>
              <a:rPr lang="zh-TW" altLang="en-US" sz="6000" b="1" dirty="0"/>
              <a:t>孩子們始終沉溺</a:t>
            </a:r>
          </a:p>
          <a:p>
            <a:r>
              <a:rPr lang="zh-TW" altLang="en-US" sz="6000" b="1" dirty="0"/>
              <a:t>瞬間虛假的痛快</a:t>
            </a:r>
          </a:p>
          <a:p>
            <a:r>
              <a:rPr lang="zh-TW" altLang="en-US" sz="6000" b="1" dirty="0"/>
              <a:t>長者父親在門外</a:t>
            </a:r>
          </a:p>
          <a:p>
            <a:r>
              <a:rPr lang="zh-TW" altLang="en-US" sz="6000" b="1" dirty="0"/>
              <a:t>焦急地對屋內大喊</a:t>
            </a:r>
          </a:p>
          <a:p>
            <a:r>
              <a:rPr lang="zh-TW" altLang="en-US" sz="6000" b="1" dirty="0"/>
              <a:t>別再徘徊</a:t>
            </a:r>
          </a:p>
          <a:p>
            <a:r>
              <a:rPr lang="zh-TW" altLang="en-US" sz="6000" b="1" dirty="0"/>
              <a:t>這裡危險趕快出來趕快出來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5690564-58DD-422A-B7E4-22C74D4A7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247900"/>
            <a:ext cx="4131467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2CC5096-0538-4D1A-A233-9D107A10867B}"/>
              </a:ext>
            </a:extLst>
          </p:cNvPr>
          <p:cNvSpPr txBox="1"/>
          <p:nvPr/>
        </p:nvSpPr>
        <p:spPr>
          <a:xfrm>
            <a:off x="1828800" y="419100"/>
            <a:ext cx="13144500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【</a:t>
            </a:r>
            <a:r>
              <a:rPr lang="en-US" altLang="zh-TW" sz="4800" b="1" dirty="0"/>
              <a:t>Chorus】</a:t>
            </a:r>
          </a:p>
          <a:p>
            <a:r>
              <a:rPr lang="zh-TW" altLang="en-US" sz="4800" b="1" dirty="0"/>
              <a:t>告訴孩子</a:t>
            </a:r>
          </a:p>
          <a:p>
            <a:r>
              <a:rPr lang="zh-TW" altLang="en-US" sz="4800" b="1" dirty="0"/>
              <a:t>走出火宅奔向那寬闊的未來</a:t>
            </a:r>
          </a:p>
          <a:p>
            <a:r>
              <a:rPr lang="zh-TW" altLang="en-US" sz="4800" b="1" dirty="0"/>
              <a:t>外面有好玩的羊車鹿車牛車</a:t>
            </a:r>
          </a:p>
          <a:p>
            <a:r>
              <a:rPr lang="zh-TW" altLang="en-US" sz="4800" b="1" dirty="0"/>
              <a:t>隨你挑選期待     這是長者父親</a:t>
            </a:r>
          </a:p>
          <a:p>
            <a:r>
              <a:rPr lang="zh-TW" altLang="en-US" sz="4800" b="1" dirty="0"/>
              <a:t>巧妙的慈悲與安排</a:t>
            </a:r>
          </a:p>
          <a:p>
            <a:r>
              <a:rPr lang="zh-TW" altLang="en-US" sz="4800" b="1" dirty="0"/>
              <a:t>只為了  帶你脫離這一場人生的苦海</a:t>
            </a:r>
          </a:p>
          <a:p>
            <a:r>
              <a:rPr lang="zh-TW" altLang="en-US" sz="4800" b="1" dirty="0"/>
              <a:t>看看那大白牛車 </a:t>
            </a:r>
          </a:p>
          <a:p>
            <a:r>
              <a:rPr lang="zh-TW" altLang="en-US" sz="4800" b="1" dirty="0"/>
              <a:t>載著最珍貴純粹的大愛     無上的智慧</a:t>
            </a:r>
          </a:p>
          <a:p>
            <a:r>
              <a:rPr lang="zh-TW" altLang="en-US" sz="4800" b="1" dirty="0"/>
              <a:t>讓我們終於撥開了長久的塵埃    不再受到束縛</a:t>
            </a:r>
          </a:p>
          <a:p>
            <a:r>
              <a:rPr lang="zh-TW" altLang="en-US" sz="4800" b="1" dirty="0"/>
              <a:t>心靈從此自由自在</a:t>
            </a:r>
            <a:r>
              <a:rPr lang="en-US" altLang="zh-TW" sz="4800" b="1" dirty="0"/>
              <a:t>(</a:t>
            </a:r>
            <a:r>
              <a:rPr lang="zh-TW" altLang="en-US" sz="4800" b="1" dirty="0"/>
              <a:t>自由自在</a:t>
            </a:r>
            <a:r>
              <a:rPr lang="en-US" altLang="zh-TW" sz="4800" b="1" dirty="0"/>
              <a:t>)</a:t>
            </a:r>
          </a:p>
          <a:p>
            <a:r>
              <a:rPr lang="zh-TW" altLang="en-US" sz="4800" b="1" dirty="0"/>
              <a:t>那是長者父親  給我們此生最豪華的交代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4534711-40B7-4434-87FA-2677B0BB2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4644" y="7200900"/>
            <a:ext cx="2396006" cy="201855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51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3B823D8-9142-48C5-9178-6640FF6A7EED}"/>
              </a:ext>
            </a:extLst>
          </p:cNvPr>
          <p:cNvSpPr txBox="1"/>
          <p:nvPr/>
        </p:nvSpPr>
        <p:spPr>
          <a:xfrm>
            <a:off x="1981200" y="2400300"/>
            <a:ext cx="14706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【Outro】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火光遠去 歡喜踴躍 坐上寶車 遊於無畏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大白牛車 穿過林野 安穩快樂 何等自在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大乘世界 無比廣闊 清淨第一 慈悲大愛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大乘世界 無比廣闊 清淨第一 慈悲大愛</a:t>
            </a:r>
          </a:p>
        </p:txBody>
      </p:sp>
    </p:spTree>
    <p:extLst>
      <p:ext uri="{BB962C8B-B14F-4D97-AF65-F5344CB8AC3E}">
        <p14:creationId xmlns:p14="http://schemas.microsoft.com/office/powerpoint/2010/main" val="144211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691" y="-1940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E48F758-1C74-4A15-AD23-CB30734E35FE}"/>
              </a:ext>
            </a:extLst>
          </p:cNvPr>
          <p:cNvSpPr txBox="1"/>
          <p:nvPr/>
        </p:nvSpPr>
        <p:spPr>
          <a:xfrm>
            <a:off x="5029200" y="12573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b="1" dirty="0"/>
              <a:t>火災如何減災防災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48AE58D-49F2-47B5-9075-76DBBC117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757924"/>
            <a:ext cx="16078199" cy="72623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" y="266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68232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0"/>
              </a:lnSpc>
            </a:pPr>
            <a:endParaRPr lang="en-US" sz="9000" dirty="0">
              <a:solidFill>
                <a:srgbClr val="373634"/>
              </a:solidFill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0057D90-5CB4-4D2C-B693-1675E1AD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723900"/>
            <a:ext cx="14325600" cy="91806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13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4A24175-D3A2-4A36-B95C-583939A0F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28700"/>
            <a:ext cx="16306800" cy="8610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E09D489-4CCD-4E69-B0C0-989850945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647700"/>
            <a:ext cx="15697200" cy="8991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9600" y="-2667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068232"/>
            <a:ext cx="10335286" cy="1500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00"/>
              </a:lnSpc>
            </a:pPr>
            <a:endParaRPr lang="en-US" sz="9000" dirty="0">
              <a:solidFill>
                <a:srgbClr val="373634"/>
              </a:solidFill>
              <a:latin typeface="新蒂焦糖体"/>
              <a:ea typeface="新蒂焦糖体"/>
              <a:cs typeface="新蒂焦糖体"/>
              <a:sym typeface="新蒂焦糖体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A2C523E-FE43-4096-BA5A-352FAF6B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23900"/>
            <a:ext cx="15963900" cy="8915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9050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7203BD4-C6B1-4C8E-A46E-AE36EDA11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0502"/>
            <a:ext cx="15140354" cy="99059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8EF92E2-8794-44F0-B993-D50F6FD6E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95300"/>
            <a:ext cx="16535400" cy="922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56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2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A534273-4E37-42AA-A4FC-464A5B12E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647700"/>
            <a:ext cx="157734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25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CD59141-E9C5-4D74-B5BF-939DF558F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571500"/>
            <a:ext cx="16306800" cy="937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817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587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CDB84F3-7308-4FDF-BC7B-F3717980C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647700"/>
            <a:ext cx="12649200" cy="94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695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tfdp.com.tw/upload/cht/article/06cde213149fc0073a5831140137563f.jpg">
            <a:extLst>
              <a:ext uri="{FF2B5EF4-FFF2-40B4-BE49-F238E27FC236}">
                <a16:creationId xmlns:a16="http://schemas.microsoft.com/office/drawing/2014/main" id="{6B89BB70-0807-4504-9555-7875273C6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0"/>
            <a:ext cx="14542295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234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442" y="-2947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7F510A1-B454-40F6-9A75-B1560D766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876300"/>
            <a:ext cx="16230600" cy="891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64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90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28D72CD-1EE6-4293-8EE6-E61D863FF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95300"/>
            <a:ext cx="15011400" cy="952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389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748F70C-FE63-4D4E-B588-30D554419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42900"/>
            <a:ext cx="15849600" cy="937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499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17B2910-85A7-4CCE-A8D3-4627C899C3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12" y="0"/>
            <a:ext cx="7281513" cy="10287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952124C-3295-4FDA-A4EE-A67BC20D5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608" y="0"/>
            <a:ext cx="7333080" cy="102870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16FAD9DE-EF31-423F-84A8-1C52A8AF2486}"/>
              </a:ext>
            </a:extLst>
          </p:cNvPr>
          <p:cNvSpPr txBox="1"/>
          <p:nvPr/>
        </p:nvSpPr>
        <p:spPr>
          <a:xfrm>
            <a:off x="8590003" y="2179715"/>
            <a:ext cx="1200329" cy="41268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1371600"/>
            <a:r>
              <a:rPr lang="zh-TW" altLang="en-US" sz="6600" b="1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用電安全</a:t>
            </a:r>
          </a:p>
        </p:txBody>
      </p:sp>
    </p:spTree>
    <p:extLst>
      <p:ext uri="{BB962C8B-B14F-4D97-AF65-F5344CB8AC3E}">
        <p14:creationId xmlns:p14="http://schemas.microsoft.com/office/powerpoint/2010/main" val="1490880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D7AB856-564C-4999-8770-FEA8620DE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8229600" cy="10287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D2DE18A-0B9C-4EBD-9D5B-F00E97CC8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1" y="5571239"/>
            <a:ext cx="7572062" cy="398901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E10DC7E-26D5-4664-83F3-F5DAE2F7CE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3578" y="1104066"/>
            <a:ext cx="5929661" cy="291175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465980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85B6837-44A1-4E33-B14D-DB9B12FF0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153" y="0"/>
            <a:ext cx="14569694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5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87F7A75-2AB6-42EC-8A65-FAC483E4E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520" y="0"/>
            <a:ext cx="1442832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23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D24DC19-F9BA-4322-AC50-36558EFFF354}"/>
              </a:ext>
            </a:extLst>
          </p:cNvPr>
          <p:cNvSpPr/>
          <p:nvPr/>
        </p:nvSpPr>
        <p:spPr>
          <a:xfrm>
            <a:off x="609674" y="473775"/>
            <a:ext cx="9014006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zh-TW" altLang="en-US" sz="8100" b="1" dirty="0">
                <a:solidFill>
                  <a:srgbClr val="00009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三、災時應變</a:t>
            </a:r>
            <a:r>
              <a:rPr lang="en-US" altLang="zh-TW" sz="48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(10mins)</a:t>
            </a:r>
            <a:endParaRPr lang="en-US" altLang="zh-TW" sz="8100" b="1" dirty="0">
              <a:solidFill>
                <a:srgbClr val="00009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108C8C28-83C3-42FE-BE1A-DA20AAB0BDCA}"/>
              </a:ext>
            </a:extLst>
          </p:cNvPr>
          <p:cNvGraphicFramePr>
            <a:graphicFrameLocks noGrp="1"/>
          </p:cNvGraphicFramePr>
          <p:nvPr/>
        </p:nvGraphicFramePr>
        <p:xfrm>
          <a:off x="609674" y="1858770"/>
          <a:ext cx="17402559" cy="828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3016">
                  <a:extLst>
                    <a:ext uri="{9D8B030D-6E8A-4147-A177-3AD203B41FA5}">
                      <a16:colId xmlns:a16="http://schemas.microsoft.com/office/drawing/2014/main" val="4157683743"/>
                    </a:ext>
                  </a:extLst>
                </a:gridCol>
                <a:gridCol w="7738946">
                  <a:extLst>
                    <a:ext uri="{9D8B030D-6E8A-4147-A177-3AD203B41FA5}">
                      <a16:colId xmlns:a16="http://schemas.microsoft.com/office/drawing/2014/main" val="2524682313"/>
                    </a:ext>
                  </a:extLst>
                </a:gridCol>
                <a:gridCol w="4730597">
                  <a:extLst>
                    <a:ext uri="{9D8B030D-6E8A-4147-A177-3AD203B41FA5}">
                      <a16:colId xmlns:a16="http://schemas.microsoft.com/office/drawing/2014/main" val="750021300"/>
                    </a:ext>
                  </a:extLst>
                </a:gridCol>
              </a:tblGrid>
              <a:tr h="89052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課綱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內容主題</a:t>
                      </a: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目的</a:t>
                      </a: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124894493"/>
                  </a:ext>
                </a:extLst>
              </a:tr>
              <a:tr h="1997292">
                <a:tc>
                  <a:txBody>
                    <a:bodyPr/>
                    <a:lstStyle/>
                    <a:p>
                      <a:pPr marL="811213" marR="0" lvl="0" indent="-811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5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</a:t>
                      </a:r>
                      <a:r>
                        <a:rPr lang="en-US" altLang="zh-TW" sz="54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r>
                        <a:rPr lang="zh-TW" altLang="en-US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立即示警與通報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大叫</a:t>
                      </a:r>
                      <a:endParaRPr lang="en-US" altLang="zh-TW" sz="4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通報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了解火災發生時的首重作為與應變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4088147040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811213" marR="0" lvl="0" indent="-811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二</a:t>
                      </a:r>
                      <a:r>
                        <a:rPr lang="en-US" altLang="zh-TW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火災初期滅火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42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滅火器使用</a:t>
                      </a:r>
                      <a:endParaRPr lang="en-US" altLang="zh-TW" sz="4200" b="1" i="0" kern="1200" dirty="0">
                        <a:solidFill>
                          <a:schemeClr val="dk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油鍋起火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了解如何初期滅火與烹飪鍋子起火的正確處理方式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914869150"/>
                  </a:ext>
                </a:extLst>
              </a:tr>
              <a:tr h="3337560">
                <a:tc>
                  <a:txBody>
                    <a:bodyPr/>
                    <a:lstStyle/>
                    <a:p>
                      <a:pPr marL="811213" marR="0" lvl="0" indent="-811213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三</a:t>
                      </a:r>
                      <a:r>
                        <a:rPr lang="en-US" altLang="zh-TW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  <a:r>
                        <a:rPr lang="zh-TW" altLang="en-US" sz="54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火災逃生避難原則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重要須知</a:t>
                      </a:r>
                      <a:r>
                        <a:rPr lang="en-US" altLang="zh-TW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:</a:t>
                      </a: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關門阻隔濃煙、不浪費時間找</a:t>
                      </a:r>
                      <a:r>
                        <a:rPr lang="zh-TW" altLang="en-US" sz="42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濕毛巾摀口鼻、</a:t>
                      </a: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不躲浴室廁所、</a:t>
                      </a:r>
                      <a:r>
                        <a:rPr lang="zh-TW" altLang="en-US" sz="42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身上著火怎麼辦</a:t>
                      </a:r>
                      <a:r>
                        <a:rPr lang="en-US" altLang="zh-TW" sz="4200" b="1" i="0" kern="1200" dirty="0">
                          <a:solidFill>
                            <a:schemeClr val="dk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?</a:t>
                      </a:r>
                      <a:endParaRPr lang="en-US" altLang="zh-TW" sz="4200" b="1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457200" indent="-457200"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4200" b="1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火災逃生避難流程</a:t>
                      </a: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lang="zh-TW" altLang="en-US" sz="42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了解火場應變參考流程，建立正確合宜應變觀念</a:t>
                      </a:r>
                    </a:p>
                  </a:txBody>
                  <a:tcPr marL="137160" marR="137160" marT="68580" marB="68580" anchor="ctr"/>
                </a:tc>
                <a:extLst>
                  <a:ext uri="{0D108BD9-81ED-4DB2-BD59-A6C34878D82A}">
                    <a16:rowId xmlns:a16="http://schemas.microsoft.com/office/drawing/2014/main" val="2357721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515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BCD5726-183D-4306-B609-00FFE5011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257" y="2262433"/>
            <a:ext cx="11253675" cy="680144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EFF1C84-7050-4910-915F-9D6D8573A438}"/>
              </a:ext>
            </a:extLst>
          </p:cNvPr>
          <p:cNvSpPr/>
          <p:nvPr/>
        </p:nvSpPr>
        <p:spPr>
          <a:xfrm>
            <a:off x="209956" y="1407472"/>
            <a:ext cx="6492503" cy="863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/>
            <a:r>
              <a:rPr lang="zh-TW" altLang="en-US" sz="5400" b="1" dirty="0">
                <a:solidFill>
                  <a:srgbClr val="C1202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示警家人</a:t>
            </a:r>
          </a:p>
          <a:p>
            <a:pPr defTabSz="1371600"/>
            <a:r>
              <a:rPr lang="zh-TW" altLang="en-US" sz="4800" dirty="0">
                <a:solidFill>
                  <a:srgbClr val="5E5E5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大聲呼喊「失火了」或「火燒厝（臺語）」，示警家人前往主要出口逃生或是相對安全區關門避難，等待救援。</a:t>
            </a:r>
            <a:endParaRPr lang="en-US" altLang="zh-TW" sz="4800" dirty="0">
              <a:solidFill>
                <a:srgbClr val="5E5E5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1371600">
              <a:spcBef>
                <a:spcPts val="1800"/>
              </a:spcBef>
            </a:pPr>
            <a:r>
              <a:rPr lang="zh-TW" altLang="en-US" sz="5400" b="1" dirty="0">
                <a:solidFill>
                  <a:srgbClr val="C1202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通報</a:t>
            </a:r>
            <a:r>
              <a:rPr lang="en-US" altLang="zh-TW" sz="5400" b="1" dirty="0">
                <a:solidFill>
                  <a:srgbClr val="C1202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</a:p>
          <a:p>
            <a:pPr defTabSz="1371600"/>
            <a:r>
              <a:rPr lang="zh-TW" altLang="en-US" sz="4800" dirty="0">
                <a:solidFill>
                  <a:srgbClr val="5E5E5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撥打</a:t>
            </a:r>
            <a:r>
              <a:rPr lang="en-US" altLang="zh-TW" sz="4800" dirty="0">
                <a:solidFill>
                  <a:srgbClr val="5E5E5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119</a:t>
            </a:r>
            <a:r>
              <a:rPr lang="zh-TW" altLang="en-US" sz="4800" dirty="0">
                <a:solidFill>
                  <a:srgbClr val="5E5E5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報案，告知消防人員火災正確地址、有無人員受困、人員所在樓層位置。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C156733-D9C9-49F9-9692-8AB673FA9485}"/>
              </a:ext>
            </a:extLst>
          </p:cNvPr>
          <p:cNvSpPr/>
          <p:nvPr/>
        </p:nvSpPr>
        <p:spPr>
          <a:xfrm>
            <a:off x="209956" y="200231"/>
            <a:ext cx="754886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>
              <a:defRPr/>
            </a:pPr>
            <a:r>
              <a:rPr lang="en-US" altLang="zh-TW" sz="6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6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6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6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立即示警與通報</a:t>
            </a:r>
          </a:p>
        </p:txBody>
      </p:sp>
    </p:spTree>
    <p:extLst>
      <p:ext uri="{BB962C8B-B14F-4D97-AF65-F5344CB8AC3E}">
        <p14:creationId xmlns:p14="http://schemas.microsoft.com/office/powerpoint/2010/main" val="2420431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4D93DAC8-87C7-49EF-8F16-C89C07A7A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247" y="745895"/>
            <a:ext cx="15013506" cy="9064404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ABFD6CE-5DE4-436A-9181-B4F74B735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527" y="0"/>
            <a:ext cx="13204947" cy="1028700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3B8DBC3A-8476-4280-936C-A2EB6F254186}"/>
              </a:ext>
            </a:extLst>
          </p:cNvPr>
          <p:cNvSpPr txBox="1"/>
          <p:nvPr/>
        </p:nvSpPr>
        <p:spPr>
          <a:xfrm>
            <a:off x="271303" y="1515122"/>
            <a:ext cx="1015663" cy="65165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defTabSz="1371600"/>
            <a:r>
              <a:rPr lang="zh-TW" altLang="en-US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初期滅火</a:t>
            </a:r>
            <a:r>
              <a:rPr lang="en-US" altLang="zh-TW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滅火器</a:t>
            </a:r>
            <a:r>
              <a:rPr lang="en-US" altLang="zh-TW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5400" dirty="0">
              <a:solidFill>
                <a:srgbClr val="FF0000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0484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AE1EC8D-E06C-471E-AA30-D069122AA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08" y="0"/>
            <a:ext cx="10287000" cy="10287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1433F86-282D-4983-A51F-2DE56068C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011" y="3266387"/>
            <a:ext cx="7165715" cy="477939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3BBDB410-2D80-4339-99DD-0EABC38F4DBF}"/>
              </a:ext>
            </a:extLst>
          </p:cNvPr>
          <p:cNvSpPr/>
          <p:nvPr/>
        </p:nvSpPr>
        <p:spPr>
          <a:xfrm>
            <a:off x="12449201" y="1756475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 defTabSz="1371600">
              <a:buFont typeface="Wingdings" panose="05000000000000000000" pitchFamily="2" charset="2"/>
              <a:buChar char="ü"/>
            </a:pPr>
            <a:r>
              <a:rPr lang="zh-TW" altLang="en-US" sz="5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油鍋起火</a:t>
            </a:r>
          </a:p>
        </p:txBody>
      </p:sp>
    </p:spTree>
    <p:extLst>
      <p:ext uri="{BB962C8B-B14F-4D97-AF65-F5344CB8AC3E}">
        <p14:creationId xmlns:p14="http://schemas.microsoft.com/office/powerpoint/2010/main" val="25050879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ED6FEAA-A379-445C-99F3-1D069B318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86" y="0"/>
            <a:ext cx="7278317" cy="10287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7AC509A-79CC-44AD-A355-1CB655B06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398" y="2244758"/>
            <a:ext cx="9130139" cy="5518028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3F85071-2B09-477D-9D54-C081F53757CD}"/>
              </a:ext>
            </a:extLst>
          </p:cNvPr>
          <p:cNvSpPr/>
          <p:nvPr/>
        </p:nvSpPr>
        <p:spPr>
          <a:xfrm>
            <a:off x="14414690" y="1690760"/>
            <a:ext cx="226215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不躲浴室廁所</a:t>
            </a:r>
            <a:endParaRPr lang="zh-TW" altLang="en-US" sz="27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3FF99BF-7058-43A4-9B1E-7FD63BE85ACE}"/>
              </a:ext>
            </a:extLst>
          </p:cNvPr>
          <p:cNvSpPr/>
          <p:nvPr/>
        </p:nvSpPr>
        <p:spPr>
          <a:xfrm>
            <a:off x="8688398" y="1690760"/>
            <a:ext cx="433965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不浪費時間找濕毛巾摀口鼻</a:t>
            </a:r>
            <a:endParaRPr lang="zh-TW" altLang="en-US" sz="27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DEE7662-2DD5-4C6E-B68D-EBBECC6F7DC9}"/>
              </a:ext>
            </a:extLst>
          </p:cNvPr>
          <p:cNvSpPr/>
          <p:nvPr/>
        </p:nvSpPr>
        <p:spPr>
          <a:xfrm>
            <a:off x="9727143" y="7765244"/>
            <a:ext cx="2262158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關門阻隔濃煙</a:t>
            </a:r>
            <a:endParaRPr lang="zh-TW" altLang="en-US" sz="27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D007F4C-B3D1-4046-BD58-56EBD830FF0A}"/>
              </a:ext>
            </a:extLst>
          </p:cNvPr>
          <p:cNvSpPr/>
          <p:nvPr/>
        </p:nvSpPr>
        <p:spPr>
          <a:xfrm>
            <a:off x="14300011" y="7765244"/>
            <a:ext cx="277511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371600"/>
            <a:r>
              <a:rPr lang="zh-TW" altLang="en-US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身上著火怎麼辦</a:t>
            </a:r>
            <a:r>
              <a:rPr lang="en-US" altLang="zh-TW" sz="27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TW" altLang="en-US" sz="2700" dirty="0">
              <a:solidFill>
                <a:prstClr val="black"/>
              </a:solidFill>
              <a:latin typeface="Calibri" panose="020F0502020204030204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37520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72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E47A721-71EE-49A7-AEC9-7345B9855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723900"/>
            <a:ext cx="15163800" cy="92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6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0E4F71F-554F-4E6F-9C79-8C7501C6A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42900"/>
            <a:ext cx="163068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13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653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20AB9B9-1164-4706-8A4D-DEB65E30FCBC}"/>
              </a:ext>
            </a:extLst>
          </p:cNvPr>
          <p:cNvSpPr txBox="1"/>
          <p:nvPr/>
        </p:nvSpPr>
        <p:spPr>
          <a:xfrm>
            <a:off x="6172200" y="4681835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1794559-2876-4E86-8B5B-F9E66F13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915" y="723900"/>
            <a:ext cx="7452686" cy="990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793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54782B9-03A8-40EC-A103-1250C441E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800100"/>
            <a:ext cx="13716000" cy="771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59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9600" y="3429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6055B61-2772-4559-9982-CB896505FAD2}"/>
              </a:ext>
            </a:extLst>
          </p:cNvPr>
          <p:cNvSpPr txBox="1"/>
          <p:nvPr/>
        </p:nvSpPr>
        <p:spPr>
          <a:xfrm>
            <a:off x="2895600" y="1104900"/>
            <a:ext cx="17604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b="1" dirty="0"/>
              <a:t>結語</a:t>
            </a:r>
            <a:r>
              <a:rPr lang="en-US" altLang="zh-TW" sz="5400" b="1" dirty="0"/>
              <a:t>:</a:t>
            </a:r>
            <a:endParaRPr lang="zh-TW" altLang="en-US" sz="5400" b="1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66F93E4-8FFD-40AB-92A0-98F42C2AF9E5}"/>
              </a:ext>
            </a:extLst>
          </p:cNvPr>
          <p:cNvSpPr txBox="1"/>
          <p:nvPr/>
        </p:nvSpPr>
        <p:spPr>
          <a:xfrm rot="10800000" flipV="1">
            <a:off x="2882660" y="2628900"/>
            <a:ext cx="121920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solidFill>
                  <a:srgbClr val="FF0000"/>
                </a:solidFill>
              </a:rPr>
              <a:t>心要自己修、福要自己造</a:t>
            </a:r>
            <a:r>
              <a:rPr lang="zh-TW" altLang="en-US" sz="5400" dirty="0"/>
              <a:t>，</a:t>
            </a:r>
          </a:p>
          <a:p>
            <a:r>
              <a:rPr lang="zh-TW" altLang="en-US" sz="5400" dirty="0"/>
              <a:t>內修外行，在人間帶動、</a:t>
            </a:r>
          </a:p>
          <a:p>
            <a:r>
              <a:rPr lang="zh-TW" altLang="en-US" sz="5400" dirty="0">
                <a:solidFill>
                  <a:srgbClr val="FF0000"/>
                </a:solidFill>
              </a:rPr>
              <a:t>累積愛的能量</a:t>
            </a:r>
            <a:r>
              <a:rPr lang="zh-TW" altLang="en-US" sz="5400" dirty="0"/>
              <a:t>，</a:t>
            </a:r>
          </a:p>
          <a:p>
            <a:r>
              <a:rPr lang="zh-TW" altLang="en-US" sz="5400" dirty="0"/>
              <a:t>經過長久的時間，</a:t>
            </a:r>
          </a:p>
          <a:p>
            <a:endParaRPr lang="en-US" altLang="zh-TW" sz="5400" dirty="0"/>
          </a:p>
          <a:p>
            <a:r>
              <a:rPr lang="zh-TW" altLang="en-US" sz="5400" dirty="0"/>
              <a:t>直到人心普遍淨化，</a:t>
            </a:r>
          </a:p>
          <a:p>
            <a:r>
              <a:rPr lang="zh-TW" altLang="en-US" sz="5400" dirty="0">
                <a:solidFill>
                  <a:srgbClr val="FF0000"/>
                </a:solidFill>
              </a:rPr>
              <a:t>眾生共福業，</a:t>
            </a:r>
          </a:p>
          <a:p>
            <a:r>
              <a:rPr lang="zh-TW" altLang="en-US" sz="5400" dirty="0">
                <a:solidFill>
                  <a:srgbClr val="FF0000"/>
                </a:solidFill>
              </a:rPr>
              <a:t>達到天下平安無災的有福之世。</a:t>
            </a:r>
          </a:p>
        </p:txBody>
      </p:sp>
    </p:spTree>
    <p:extLst>
      <p:ext uri="{BB962C8B-B14F-4D97-AF65-F5344CB8AC3E}">
        <p14:creationId xmlns:p14="http://schemas.microsoft.com/office/powerpoint/2010/main" val="2071376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5" t="-11086" r="-6545" b="-25817"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B20AB9B9-1164-4706-8A4D-DEB65E30FCBC}"/>
              </a:ext>
            </a:extLst>
          </p:cNvPr>
          <p:cNvSpPr txBox="1"/>
          <p:nvPr/>
        </p:nvSpPr>
        <p:spPr>
          <a:xfrm>
            <a:off x="6172200" y="4681835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b="1" dirty="0"/>
              <a:t>感恩聆聽</a:t>
            </a:r>
          </a:p>
        </p:txBody>
      </p:sp>
    </p:spTree>
    <p:extLst>
      <p:ext uri="{BB962C8B-B14F-4D97-AF65-F5344CB8AC3E}">
        <p14:creationId xmlns:p14="http://schemas.microsoft.com/office/powerpoint/2010/main" val="3042721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592</Words>
  <Application>Microsoft Office PowerPoint</Application>
  <PresentationFormat>自訂</PresentationFormat>
  <Paragraphs>82</Paragraphs>
  <Slides>34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34</vt:i4>
      </vt:variant>
    </vt:vector>
  </HeadingPairs>
  <TitlesOfParts>
    <vt:vector size="42" baseType="lpstr">
      <vt:lpstr>Calibri Light</vt:lpstr>
      <vt:lpstr>微軟正黑體</vt:lpstr>
      <vt:lpstr>Calibri</vt:lpstr>
      <vt:lpstr>Wingdings</vt:lpstr>
      <vt:lpstr>新蒂焦糖体</vt:lpstr>
      <vt:lpstr>Arial</vt:lpstr>
      <vt:lpstr>Office Theme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給</dc:title>
  <dc:creator>User</dc:creator>
  <cp:lastModifiedBy>User</cp:lastModifiedBy>
  <cp:revision>14</cp:revision>
  <dcterms:created xsi:type="dcterms:W3CDTF">2006-08-16T00:00:00Z</dcterms:created>
  <dcterms:modified xsi:type="dcterms:W3CDTF">2026-02-03T06:59:27Z</dcterms:modified>
  <dc:identifier>DAHALOrsR68</dc:identifier>
</cp:coreProperties>
</file>