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6" r:id="rId2"/>
    <p:sldId id="260" r:id="rId3"/>
    <p:sldId id="289" r:id="rId4"/>
    <p:sldId id="290" r:id="rId5"/>
    <p:sldId id="280" r:id="rId6"/>
    <p:sldId id="286" r:id="rId7"/>
    <p:sldId id="292" r:id="rId8"/>
    <p:sldId id="259" r:id="rId9"/>
    <p:sldId id="272" r:id="rId10"/>
    <p:sldId id="294" r:id="rId11"/>
    <p:sldId id="270" r:id="rId12"/>
    <p:sldId id="275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0" autoAdjust="0"/>
    <p:restoredTop sz="87592" autoAdjust="0"/>
  </p:normalViewPr>
  <p:slideViewPr>
    <p:cSldViewPr snapToGrid="0">
      <p:cViewPr varScale="1">
        <p:scale>
          <a:sx n="77" d="100"/>
          <a:sy n="77" d="100"/>
        </p:scale>
        <p:origin x="9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FAB08-0D04-4B15-ADD7-0110D5102D8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082A7-50C6-4199-9B39-F7BF0947F2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180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  <a:p>
            <a:r>
              <a:rPr lang="zh-TW" altLang="en-US" dirty="0"/>
              <a:t>我們唱過歌 玩了</a:t>
            </a:r>
            <a:r>
              <a:rPr lang="zh-TW" altLang="en-US"/>
              <a:t>團康 再來猜個謎</a:t>
            </a:r>
            <a:endParaRPr lang="en-US" altLang="zh-TW"/>
          </a:p>
          <a:p>
            <a:r>
              <a:rPr lang="zh-TW" altLang="en-US" dirty="0"/>
              <a:t>青山無所爭  福田用心耕   請長者猜兩個字  答案靜思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082A7-50C6-4199-9B39-F7BF0947F284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0219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冷笑話</a:t>
            </a:r>
            <a:r>
              <a:rPr lang="en-US" altLang="zh-TW" dirty="0"/>
              <a:t>-</a:t>
            </a:r>
            <a:r>
              <a:rPr lang="zh-TW" altLang="en-US" dirty="0"/>
              <a:t>您幸福嗎？我姓溫不幸福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這個世界上的人，都有各自不同的種族、生長背景，高矮胖瘦、個性與習慣等等，對於生命如何達到幸福的標準，以及採取的手段與過程，也各自不同，有的人幸運地功成名就，但是家庭卻不圓滿，有的人婚姻和樂，身體卻不健康，也有人身心健全，但是怎麼樣也賺不到錢，反而還背負一身債務。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我們先來看聽幾個故事 再來想想自己幸不幸福？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082A7-50C6-4199-9B39-F7BF0947F284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327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我們可以這麼理解就是，這一種善法，普遍性的善法，其實是超越時間、空間，或者超越不同的人種、文化，都有普遍去學習接受的可能性。就好像雲成為雨普降甘霖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082A7-50C6-4199-9B39-F7BF0947F284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591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30CE03-C3D0-480F-B21D-25F98B1BC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8C5376A-9C0E-4B8F-81CA-AD8A54512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54BD6E-24AC-4F81-B31E-C92C85957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3E5FB2-F5E2-45B6-8D80-67C436C3F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073858D-0F95-4656-A3CA-0D2D03A1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6821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1625F7-92FA-4EF6-8C0C-C6D8A4167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949D0A-7A1A-48F6-9C12-5F1F0BE60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6D1321-D8D8-49CC-A478-AD55E8425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91A3C34-CC63-431B-A1DC-D18089820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8A848A8-2E0A-41DF-A5A1-59CF809FB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582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37CBF7-71D8-4B43-8F34-8E3020E5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ED0B5BE-EB8F-4AD5-BAE5-6FA891FF7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AC9971F-F37A-465A-8F43-41FD236D0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41D0CB2-C928-47D0-8729-A0831079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2C983FD-4D16-4D28-96E9-976FBF582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071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8689DA-0C35-4E43-B66B-B5C08F88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7698F4-FE8C-4015-BB05-8497F65A1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A3EA3B2-B92F-4BAA-98FB-05CBD0FD5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2DEB488-2C7A-4CE4-A9E4-137C72C9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29EED-07E2-483C-8735-0031EE5A4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CF68643-7BAA-453D-B3BD-C35C2FAD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90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83CA14-BBA9-4333-ACC8-9C36382BB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237938B-DA47-4624-A83C-B4AB27410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C5BC06D-F932-4BFB-B508-A0C50F76C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F9A7797-65AA-4707-9B4E-21B33B736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CA2D131-BB24-4406-9F36-98477D29E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0A35748-3ABF-4364-93A8-0081888F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6340065-626F-4BAA-9C23-F82C2FEE5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D75A2C6-34FD-4C40-A161-4A7204551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144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59B864-0473-4F22-ACD6-A5C8B026D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A713BD1-B7D5-47DC-A34B-A628C7F8A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590E85A-2E39-47E4-9A2E-F77950671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9AB0EF7-D758-41BE-BBFE-E00AF4F2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2785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B151148-4335-4A45-B343-07983BE80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5419EF0-2833-40F3-BB7A-268F42D6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62C8D09-3D32-44ED-8B6E-7E1433F1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58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15FE0E-2B3F-431C-A9B3-5287CA571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7C764C-A906-4D72-9ECA-1C052758B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53ED4AC-F69D-4D49-9293-9E87D7B62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CC1C7B1-FD00-4325-8A53-06E8EEE4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5C1545D-B143-4356-8020-B7B5AA6E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3E0AFDF-A0E0-4AA5-863C-3BD07B47F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890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C0753B-EDA5-4513-8782-D6108AFEB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F430BB1-D755-4FB6-BDB9-0CB757A8E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3B900D1-89A1-4413-9C46-1566B9E01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F3BE479-0BD3-48D0-9D3A-C475DE30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97B588B-C91A-4F1D-9B73-E6463379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0C1A655-7953-4919-963E-12AA55DE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377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B68B16-0CC7-43E2-8E4A-F9912B291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BCD54D0-D8EB-43C7-BB09-EDCAC01B6E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D6AAEF-9C80-4FC4-A8A3-B8C7EE7CC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6F77BA-3519-465D-9DDA-6069404D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8B1213-861F-401F-A499-6C8293F1D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0032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C9118EA-B59D-4BEA-A50E-3FB3E02BE8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5C1099D-F51D-475F-A05D-8B31A1975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FC6099D-123A-4B88-A710-68E30B03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A7A6B1B-C99D-4125-8126-A1EF657E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2F7A4F0-3801-425F-AE7F-D818284F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260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EE6BAC2-DFB1-4933-941E-31E488F9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B0B2852-6A50-480A-B738-B3D97CDA2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146B71-7C47-4D47-A227-7762227D9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987F2-6ADD-4A76-AF17-943344CEDAA5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4432F8F-8380-4321-B40E-F8A8D3EE9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5278EEF-EA67-4CF6-95FF-AACEAD463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F0BE4-D203-455D-A260-3409D3AB21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393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rifood.life/archives/696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hyperlink" Target="https://www.agrifood.life/archives/6944" TargetMode="External"/><Relationship Id="rId4" Type="http://schemas.openxmlformats.org/officeDocument/2006/relationships/hyperlink" Target="https://www.agrifood.life/archives/547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412376" y="230276"/>
            <a:ext cx="10255624" cy="5505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方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8F2525A-F45D-4B0C-B7BF-26D83C251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05" y="1006445"/>
            <a:ext cx="9807880" cy="4845110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E8411288-4023-4711-8F8A-CDC55D90AA23}"/>
              </a:ext>
            </a:extLst>
          </p:cNvPr>
          <p:cNvSpPr txBox="1"/>
          <p:nvPr/>
        </p:nvSpPr>
        <p:spPr>
          <a:xfrm>
            <a:off x="1331934" y="156696"/>
            <a:ext cx="3478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/>
              <a:t>藥草喻</a:t>
            </a:r>
          </a:p>
        </p:txBody>
      </p:sp>
    </p:spTree>
    <p:extLst>
      <p:ext uri="{BB962C8B-B14F-4D97-AF65-F5344CB8AC3E}">
        <p14:creationId xmlns:p14="http://schemas.microsoft.com/office/powerpoint/2010/main" val="349622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412376" y="230276"/>
            <a:ext cx="10255624" cy="5505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方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64EE0FA-3C63-433B-4D04-E4B7A5AD49A6}"/>
              </a:ext>
            </a:extLst>
          </p:cNvPr>
          <p:cNvSpPr/>
          <p:nvPr/>
        </p:nvSpPr>
        <p:spPr>
          <a:xfrm>
            <a:off x="2927714" y="1854498"/>
            <a:ext cx="569633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芳香按摩棒</a:t>
            </a:r>
          </a:p>
        </p:txBody>
      </p:sp>
    </p:spTree>
    <p:extLst>
      <p:ext uri="{BB962C8B-B14F-4D97-AF65-F5344CB8AC3E}">
        <p14:creationId xmlns:p14="http://schemas.microsoft.com/office/powerpoint/2010/main" val="37483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11830" y="957495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香茅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A4F038B-28C5-3F50-C5EE-BB8D8AB322E7}"/>
              </a:ext>
            </a:extLst>
          </p:cNvPr>
          <p:cNvSpPr txBox="1"/>
          <p:nvPr/>
        </p:nvSpPr>
        <p:spPr>
          <a:xfrm>
            <a:off x="2456330" y="1086542"/>
            <a:ext cx="25045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dirty="0"/>
              <a:t>香茅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835721C-5BFE-FEAE-EC05-DBD1F33E0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05" y="1415534"/>
            <a:ext cx="3611207" cy="276606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D2A51042-6676-6029-0FCF-DEC83BF14003}"/>
              </a:ext>
            </a:extLst>
          </p:cNvPr>
          <p:cNvSpPr txBox="1"/>
          <p:nvPr/>
        </p:nvSpPr>
        <p:spPr>
          <a:xfrm>
            <a:off x="1104074" y="2003309"/>
            <a:ext cx="987962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/>
              <a:t>香茅的成分可防止某些</a:t>
            </a:r>
            <a:r>
              <a:rPr lang="zh-TW" altLang="en-US" sz="2800" dirty="0">
                <a:solidFill>
                  <a:schemeClr val="accent2"/>
                </a:solidFill>
              </a:rPr>
              <a:t>細菌與酵母菌</a:t>
            </a:r>
            <a:endParaRPr lang="en-US" altLang="zh-TW" sz="2800" dirty="0">
              <a:solidFill>
                <a:schemeClr val="accent2"/>
              </a:solidFill>
            </a:endParaRPr>
          </a:p>
          <a:p>
            <a:r>
              <a:rPr lang="zh-TW" altLang="en-US" sz="2800" dirty="0"/>
              <a:t>的增長，也可</a:t>
            </a:r>
            <a:r>
              <a:rPr lang="zh-TW" altLang="en-US" sz="2800" dirty="0">
                <a:solidFill>
                  <a:schemeClr val="accent2"/>
                </a:solidFill>
              </a:rPr>
              <a:t>舒緩疼痛、退燒、</a:t>
            </a:r>
            <a:endParaRPr lang="en-US" altLang="zh-TW" sz="2800" dirty="0">
              <a:solidFill>
                <a:schemeClr val="accent2"/>
              </a:solidFill>
            </a:endParaRPr>
          </a:p>
          <a:p>
            <a:r>
              <a:rPr lang="zh-TW" altLang="en-US" sz="2800" dirty="0">
                <a:solidFill>
                  <a:schemeClr val="accent2"/>
                </a:solidFill>
              </a:rPr>
              <a:t>促進子宮收縮與排經順暢，</a:t>
            </a:r>
            <a:endParaRPr lang="en-US" altLang="zh-TW" sz="2800" dirty="0">
              <a:solidFill>
                <a:schemeClr val="accent2"/>
              </a:solidFill>
            </a:endParaRPr>
          </a:p>
          <a:p>
            <a:r>
              <a:rPr lang="zh-TW" altLang="en-US" sz="2800" dirty="0">
                <a:solidFill>
                  <a:schemeClr val="accent2"/>
                </a:solidFill>
              </a:rPr>
              <a:t>並具有抗氧化特性</a:t>
            </a:r>
            <a:r>
              <a:rPr lang="zh-TW" altLang="en-US" sz="2800" dirty="0"/>
              <a:t>。常用於治療消化道痙攣</a:t>
            </a:r>
            <a:endParaRPr lang="en-US" altLang="zh-TW" sz="2800" dirty="0"/>
          </a:p>
          <a:p>
            <a:r>
              <a:rPr lang="zh-TW" altLang="en-US" sz="2800" dirty="0"/>
              <a:t>、高血壓、抽搐、疼痛、嘔吐、咳嗽、</a:t>
            </a:r>
            <a:endParaRPr lang="en-US" altLang="zh-TW" sz="2800" dirty="0"/>
          </a:p>
          <a:p>
            <a:r>
              <a:rPr lang="zh-TW" altLang="en-US" sz="2800" dirty="0"/>
              <a:t>發燒、一般感冒、疲憊等。香茅還能殺死細菌，</a:t>
            </a:r>
            <a:endParaRPr lang="en-US" altLang="zh-TW" sz="2800" dirty="0"/>
          </a:p>
          <a:p>
            <a:r>
              <a:rPr lang="zh-TW" altLang="en-US" sz="2800" dirty="0"/>
              <a:t>以及作為溫和的收斂劑使用。</a:t>
            </a:r>
          </a:p>
          <a:p>
            <a:r>
              <a:rPr lang="zh-TW" altLang="en-US" sz="2800" dirty="0"/>
              <a:t>民眾會將香茅精油，直接塗抹於皮膚上，</a:t>
            </a:r>
            <a:endParaRPr lang="en-US" altLang="zh-TW" sz="2800" dirty="0"/>
          </a:p>
          <a:p>
            <a:r>
              <a:rPr lang="zh-TW" altLang="en-US" sz="2800" dirty="0"/>
              <a:t>以治療頭痛、胃痛、腹痛和肌肉痠痛、香港腳、割傷、肌腱炎</a:t>
            </a:r>
          </a:p>
          <a:p>
            <a:r>
              <a:rPr lang="zh-TW" altLang="en-US" sz="2800" dirty="0"/>
              <a:t>、扭傷、關節疼痛。而有些會透過芳香療法，</a:t>
            </a:r>
            <a:endParaRPr lang="en-US" altLang="zh-TW" sz="2800" dirty="0"/>
          </a:p>
          <a:p>
            <a:r>
              <a:rPr lang="zh-TW" altLang="en-US" sz="2800" dirty="0"/>
              <a:t>讓香茅精油順著呼吸進入人體的方式，治療肌肉痠痛。</a:t>
            </a:r>
            <a:endParaRPr lang="en-US" altLang="zh-TW" sz="2800" dirty="0"/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97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299663" y="38375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3200" b="0" i="0" dirty="0">
              <a:solidFill>
                <a:srgbClr val="000000"/>
              </a:solidFill>
              <a:effectLst/>
              <a:latin typeface="Noto Sans 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3200" dirty="0">
              <a:solidFill>
                <a:srgbClr val="000000"/>
              </a:solidFill>
              <a:latin typeface="Noto Sans 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3200" b="0" i="0" dirty="0">
              <a:solidFill>
                <a:srgbClr val="000000"/>
              </a:solidFill>
              <a:effectLst/>
              <a:latin typeface="Noto Sans 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3200" dirty="0">
              <a:solidFill>
                <a:srgbClr val="000000"/>
              </a:solidFill>
              <a:latin typeface="Noto Sans 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0" i="0" dirty="0">
                <a:solidFill>
                  <a:schemeClr val="accent2"/>
                </a:solidFill>
                <a:effectLst/>
                <a:latin typeface="Noto Sans TC"/>
              </a:rPr>
              <a:t>紫蘇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富含多種營養成分，有豐富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Noto Sans TC"/>
              </a:rPr>
              <a:t>β-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胡蘿蔔素、鈣、維生素</a:t>
            </a:r>
            <a:r>
              <a:rPr lang="en-US" altLang="zh-TW" sz="3200" b="0" i="0" u="sng" dirty="0" err="1">
                <a:solidFill>
                  <a:srgbClr val="218431"/>
                </a:solidFill>
                <a:effectLst/>
                <a:latin typeface="Noto Sans TC"/>
                <a:hlinkClick r:id="rId3"/>
              </a:rPr>
              <a:t>B1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</a:t>
            </a:r>
            <a:r>
              <a:rPr lang="en-US" altLang="zh-TW" sz="3200" b="0" i="0" dirty="0" err="1">
                <a:solidFill>
                  <a:srgbClr val="000000"/>
                </a:solidFill>
                <a:effectLst/>
                <a:latin typeface="Noto Sans TC"/>
              </a:rPr>
              <a:t>B2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</a:t>
            </a:r>
            <a:r>
              <a:rPr lang="en-US" altLang="zh-TW" sz="3200" b="0" i="0" dirty="0" err="1">
                <a:solidFill>
                  <a:srgbClr val="000000"/>
                </a:solidFill>
                <a:effectLst/>
                <a:latin typeface="Noto Sans TC"/>
              </a:rPr>
              <a:t>B6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、維生素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Noto Sans TC"/>
              </a:rPr>
              <a:t>C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、維生素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Noto Sans TC"/>
              </a:rPr>
              <a:t>E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、維生素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Noto Sans TC"/>
              </a:rPr>
              <a:t>K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、菸鹼酸，</a:t>
            </a:r>
            <a:endParaRPr lang="en-US" altLang="zh-TW" sz="3200" b="0" i="0" dirty="0">
              <a:solidFill>
                <a:srgbClr val="000000"/>
              </a:solidFill>
              <a:effectLst/>
              <a:latin typeface="Noto Sans 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礦物質則有鐵、鉀、</a:t>
            </a:r>
            <a:r>
              <a:rPr lang="zh-TW" altLang="en-US" sz="3200" b="0" i="0" u="sng" dirty="0">
                <a:solidFill>
                  <a:srgbClr val="218431"/>
                </a:solidFill>
                <a:effectLst/>
                <a:latin typeface="Noto Sans TC"/>
                <a:hlinkClick r:id="rId4"/>
              </a:rPr>
              <a:t>鎂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、</a:t>
            </a:r>
            <a:r>
              <a:rPr lang="zh-TW" altLang="en-US" sz="3200" b="0" i="0" u="sng" dirty="0">
                <a:solidFill>
                  <a:srgbClr val="218431"/>
                </a:solidFill>
                <a:effectLst/>
                <a:latin typeface="Noto Sans TC"/>
                <a:hlinkClick r:id="rId5"/>
              </a:rPr>
              <a:t>鋅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等，以及植化素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Noto Sans TC"/>
              </a:rPr>
              <a:t>-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迷迭香酸。紫蘇葉獨特的香氣是由一種多酚類物質</a:t>
            </a:r>
            <a:r>
              <a:rPr lang="en-US" altLang="zh-TW" sz="3200" b="0" i="0" dirty="0">
                <a:solidFill>
                  <a:srgbClr val="000000"/>
                </a:solidFill>
                <a:effectLst/>
                <a:latin typeface="Noto Sans TC"/>
              </a:rPr>
              <a:t>——</a:t>
            </a:r>
            <a:r>
              <a:rPr lang="zh-TW" altLang="en-US" sz="3200" b="0" i="0" dirty="0">
                <a:solidFill>
                  <a:srgbClr val="000000"/>
                </a:solidFill>
                <a:effectLst/>
                <a:latin typeface="Noto Sans TC"/>
              </a:rPr>
              <a:t>紫蘇醛所造成的，紫蘇醛具有很好的的抗菌和防腐作用。</a:t>
            </a:r>
            <a:endParaRPr lang="en-US" altLang="zh-TW" sz="3200" b="0" i="0" dirty="0">
              <a:solidFill>
                <a:srgbClr val="000000"/>
              </a:solidFill>
              <a:effectLst/>
              <a:latin typeface="Noto Sans TC"/>
            </a:endParaRPr>
          </a:p>
          <a:p>
            <a:pPr algn="l"/>
            <a:endParaRPr lang="zh-TW" altLang="en-US" sz="3200" b="0" i="0" dirty="0">
              <a:solidFill>
                <a:schemeClr val="tx1"/>
              </a:solidFill>
              <a:effectLst/>
              <a:latin typeface="Noto Sans TC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增強免疫力於喜馬拉雅山麓，於宋朝引進中國，本草綱目說紫蘇「解肌發表，散風寒，行氣寬中，消痰利肺，和血，溫中，止痛，定喘，安胎，解魚蟹毒，治蛇犬傷。」，而後又傳到了日本，反而讓日本人為之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著迷，在日本的日常飲食裡，還真少不了紫蘇的存在。以現代眼光來看，紫蘇富含多種營養成分，有豐富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β-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胡蘿蔔素了紫蘇的存在。以現代眼光來看，紫蘇富含多種營養成分，有豐富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β-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胡蘿蔔素、鈣、維生素鋅等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EEB34DA-7490-9A8B-385B-6E1A28D43D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37" y="3898396"/>
            <a:ext cx="428244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54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1390389" y="651352"/>
            <a:ext cx="10174082" cy="5949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功效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:1.</a:t>
            </a:r>
            <a:r>
              <a:rPr lang="zh-TW" altLang="en-US" sz="3200" dirty="0">
                <a:solidFill>
                  <a:srgbClr val="FF0000"/>
                </a:solidFill>
                <a:latin typeface="Noto Sans TC"/>
              </a:rPr>
              <a:t>緩解過敏症狀緩解過敏症狀</a:t>
            </a:r>
          </a:p>
          <a:p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紫蘇種子中的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α-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亞麻酸、木犀草素、迷迭香酸可以抑制引起花粉過敏、異位性皮膚炎等過敏原的作用，因而有緩解過敏症狀的效果。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2.</a:t>
            </a:r>
            <a:r>
              <a:rPr lang="zh-TW" altLang="en-US" sz="3200" dirty="0">
                <a:solidFill>
                  <a:srgbClr val="FF0000"/>
                </a:solidFill>
                <a:latin typeface="Noto Sans TC"/>
              </a:rPr>
              <a:t>增進食慾、強烈的抗菌作用，有助於預防食物中毒。</a:t>
            </a:r>
            <a:endParaRPr lang="en-US" altLang="zh-TW" sz="3200" dirty="0">
              <a:solidFill>
                <a:srgbClr val="FF0000"/>
              </a:solidFill>
              <a:latin typeface="Noto Sans TC"/>
            </a:endParaRPr>
          </a:p>
          <a:p>
            <a:pPr lvl="0"/>
            <a:r>
              <a:rPr lang="en-US" altLang="zh-TW" sz="3200" dirty="0">
                <a:solidFill>
                  <a:srgbClr val="FF0000"/>
                </a:solidFill>
                <a:latin typeface="Noto Sans TC"/>
              </a:rPr>
              <a:t>3.</a:t>
            </a:r>
            <a:r>
              <a:rPr lang="zh-TW" altLang="en-US" sz="3200" dirty="0">
                <a:solidFill>
                  <a:srgbClr val="FF0000"/>
                </a:solidFill>
                <a:latin typeface="Noto Sans TC"/>
              </a:rPr>
              <a:t>促進眼部健康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: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紫蘇富含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β-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胡蘿蔔素，可在體內轉化為維生素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A</a:t>
            </a:r>
            <a:r>
              <a:rPr lang="zh-TW" altLang="en-US" sz="3200" dirty="0">
                <a:solidFill>
                  <a:prstClr val="white"/>
                </a:solidFill>
              </a:rPr>
              <a:t>產，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預防夜盲症和眼睛疲勞</a:t>
            </a:r>
            <a:endParaRPr lang="en-US" altLang="zh-TW" sz="3200" dirty="0">
              <a:solidFill>
                <a:prstClr val="white"/>
              </a:solidFill>
            </a:endParaRPr>
          </a:p>
          <a:p>
            <a:pPr lvl="0"/>
            <a:r>
              <a:rPr lang="en-US" altLang="zh-TW" sz="3200" dirty="0">
                <a:solidFill>
                  <a:srgbClr val="FF0000"/>
                </a:solidFill>
                <a:latin typeface="Noto Sans TC"/>
              </a:rPr>
              <a:t>4.</a:t>
            </a:r>
            <a:r>
              <a:rPr lang="zh-TW" altLang="en-US" sz="3200" dirty="0">
                <a:solidFill>
                  <a:srgbClr val="FF0000"/>
                </a:solidFill>
                <a:latin typeface="Noto Sans TC"/>
              </a:rPr>
              <a:t>增強免疫力</a:t>
            </a:r>
            <a:r>
              <a:rPr lang="en-US" altLang="zh-TW" sz="3200" dirty="0">
                <a:solidFill>
                  <a:srgbClr val="FF0000"/>
                </a:solidFill>
                <a:latin typeface="Noto Sans TC"/>
              </a:rPr>
              <a:t>:</a:t>
            </a:r>
            <a:r>
              <a:rPr lang="zh-TW" altLang="en-US" sz="3200" dirty="0">
                <a:solidFill>
                  <a:prstClr val="black"/>
                </a:solidFill>
                <a:latin typeface="Noto Sans TC"/>
              </a:rPr>
              <a:t>紫蘇中富含維生素</a:t>
            </a:r>
            <a:r>
              <a:rPr lang="en-US" altLang="zh-TW" sz="3200" dirty="0">
                <a:solidFill>
                  <a:prstClr val="black"/>
                </a:solidFill>
                <a:latin typeface="Noto Sans TC"/>
              </a:rPr>
              <a:t>C</a:t>
            </a:r>
            <a:r>
              <a:rPr lang="zh-TW" altLang="en-US" sz="3200" dirty="0">
                <a:solidFill>
                  <a:prstClr val="black"/>
                </a:solidFill>
                <a:latin typeface="Noto Sans TC"/>
              </a:rPr>
              <a:t>，可以增強白血球的功能，並對抗病毒。紫蘇中</a:t>
            </a:r>
            <a:r>
              <a:rPr lang="en-US" altLang="zh-TW" sz="3200" dirty="0">
                <a:solidFill>
                  <a:prstClr val="black"/>
                </a:solidFill>
                <a:latin typeface="Noto Sans TC"/>
              </a:rPr>
              <a:t>β-</a:t>
            </a:r>
            <a:r>
              <a:rPr lang="zh-TW" altLang="en-US" sz="3200" dirty="0">
                <a:solidFill>
                  <a:prstClr val="black"/>
                </a:solidFill>
                <a:latin typeface="Noto Sans TC"/>
              </a:rPr>
              <a:t>胡蘿蔔素和維生素</a:t>
            </a:r>
            <a:r>
              <a:rPr lang="en-US" altLang="zh-TW" sz="3200" dirty="0">
                <a:solidFill>
                  <a:prstClr val="black"/>
                </a:solidFill>
                <a:latin typeface="Noto Sans TC"/>
              </a:rPr>
              <a:t>C</a:t>
            </a:r>
            <a:r>
              <a:rPr lang="zh-TW" altLang="en-US" sz="3200" dirty="0">
                <a:solidFill>
                  <a:prstClr val="black"/>
                </a:solidFill>
                <a:latin typeface="Noto Sans TC"/>
              </a:rPr>
              <a:t>的協同作用可以增強免疫力，減少感冒的機會</a:t>
            </a:r>
            <a:endParaRPr lang="en-US" altLang="zh-TW" sz="3200" dirty="0">
              <a:solidFill>
                <a:prstClr val="black"/>
              </a:solidFill>
              <a:latin typeface="Noto Sans TC"/>
            </a:endParaRPr>
          </a:p>
          <a:p>
            <a:pPr lvl="0"/>
            <a:r>
              <a:rPr lang="en-US" altLang="zh-TW" sz="3200" dirty="0">
                <a:solidFill>
                  <a:srgbClr val="FF0000"/>
                </a:solidFill>
                <a:latin typeface="Noto Sans TC"/>
              </a:rPr>
              <a:t>5.</a:t>
            </a:r>
            <a:r>
              <a:rPr lang="zh-TW" altLang="en-US" sz="3200" dirty="0">
                <a:solidFill>
                  <a:srgbClr val="FF0000"/>
                </a:solidFill>
                <a:latin typeface="Noto Sans TC"/>
              </a:rPr>
              <a:t>血液暢通</a:t>
            </a:r>
            <a:r>
              <a:rPr lang="en-US" altLang="zh-TW" sz="3200" dirty="0">
                <a:solidFill>
                  <a:srgbClr val="FF0000"/>
                </a:solidFill>
                <a:latin typeface="Noto Sans TC"/>
              </a:rPr>
              <a:t>: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紫蘇中含有的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α-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亞麻酸在體內轉變為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EPA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，可以減少壞的（</a:t>
            </a:r>
            <a:r>
              <a:rPr lang="en-US" altLang="zh-TW" sz="3200" dirty="0">
                <a:solidFill>
                  <a:srgbClr val="000000"/>
                </a:solidFill>
                <a:latin typeface="Noto Sans TC"/>
              </a:rPr>
              <a:t>LDL</a:t>
            </a:r>
            <a:r>
              <a:rPr lang="zh-TW" altLang="en-US" sz="3200" dirty="0">
                <a:solidFill>
                  <a:srgbClr val="000000"/>
                </a:solidFill>
                <a:latin typeface="Noto Sans TC"/>
              </a:rPr>
              <a:t>）膽固醇和三酸甘油脂，因此可以幫助血液保持暢</a:t>
            </a:r>
            <a:endParaRPr lang="zh-TW" altLang="en-US" sz="96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327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43509" y="54581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0" i="0" dirty="0">
                <a:solidFill>
                  <a:srgbClr val="FF0000"/>
                </a:solidFill>
                <a:effectLst/>
                <a:latin typeface="Google Sans"/>
              </a:rPr>
              <a:t>芳香萬壽菊</a:t>
            </a:r>
            <a:r>
              <a:rPr lang="zh-TW" altLang="en-US" sz="3600" b="0" i="0" dirty="0">
                <a:solidFill>
                  <a:srgbClr val="202124"/>
                </a:solidFill>
                <a:effectLst/>
                <a:latin typeface="Google Sans"/>
              </a:rPr>
              <a:t>除了具有較高的藥用價值以外，</a:t>
            </a:r>
            <a:endParaRPr lang="en-US" altLang="zh-TW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ctr"/>
            <a:r>
              <a:rPr lang="zh-TW" altLang="en-US" sz="3600" b="0" i="0" dirty="0">
                <a:solidFill>
                  <a:srgbClr val="202124"/>
                </a:solidFill>
                <a:effectLst/>
                <a:latin typeface="Google Sans"/>
              </a:rPr>
              <a:t>它的花或根也是可以入藥的，具有</a:t>
            </a:r>
            <a:r>
              <a:rPr lang="zh-TW" altLang="en-US" sz="3600" b="0" i="0" dirty="0">
                <a:solidFill>
                  <a:srgbClr val="040C28"/>
                </a:solidFill>
                <a:effectLst/>
                <a:latin typeface="Google Sans"/>
              </a:rPr>
              <a:t>清熱解毒，</a:t>
            </a:r>
            <a:endParaRPr lang="en-US" altLang="zh-TW" sz="3600" b="0" i="0" dirty="0">
              <a:solidFill>
                <a:srgbClr val="040C28"/>
              </a:solidFill>
              <a:effectLst/>
              <a:latin typeface="Google Sans"/>
            </a:endParaRPr>
          </a:p>
          <a:p>
            <a:pPr algn="ctr"/>
            <a:r>
              <a:rPr lang="zh-TW" altLang="en-US" sz="3600" b="0" i="0" dirty="0">
                <a:solidFill>
                  <a:srgbClr val="040C28"/>
                </a:solidFill>
                <a:effectLst/>
                <a:latin typeface="Google Sans"/>
              </a:rPr>
              <a:t>化痰止咳的功效</a:t>
            </a:r>
            <a:r>
              <a:rPr lang="zh-TW" altLang="en-US" sz="3600" b="0" i="0" dirty="0">
                <a:solidFill>
                  <a:srgbClr val="202124"/>
                </a:solidFill>
                <a:effectLst/>
                <a:latin typeface="Google Sans"/>
              </a:rPr>
              <a:t>，對於呼吸道感染，百日咳，</a:t>
            </a:r>
            <a:endParaRPr lang="en-US" altLang="zh-TW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ctr"/>
            <a:r>
              <a:rPr lang="zh-TW" altLang="en-US" sz="3600" b="0" i="0" dirty="0">
                <a:solidFill>
                  <a:srgbClr val="202124"/>
                </a:solidFill>
                <a:effectLst/>
                <a:latin typeface="Google Sans"/>
              </a:rPr>
              <a:t>氣管炎，眼角膜炎等病癥具有很好的藥用價值。</a:t>
            </a:r>
            <a:endParaRPr lang="en-US" altLang="zh-TW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ctr"/>
            <a:r>
              <a:rPr lang="zh-TW" altLang="en-US" sz="3600" b="0" i="0" dirty="0">
                <a:solidFill>
                  <a:srgbClr val="202124"/>
                </a:solidFill>
                <a:effectLst/>
                <a:latin typeface="Google Sans"/>
              </a:rPr>
              <a:t> 清熱解毒，化痰止咳；有香味，可作芳香劑；</a:t>
            </a:r>
            <a:endParaRPr lang="en-US" altLang="zh-TW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ctr"/>
            <a:r>
              <a:rPr lang="zh-TW" altLang="en-US" sz="3600" b="0" i="0" dirty="0">
                <a:solidFill>
                  <a:srgbClr val="202124"/>
                </a:solidFill>
                <a:effectLst/>
                <a:latin typeface="Google Sans"/>
              </a:rPr>
              <a:t>可用作抑菌、鎮靜、解痙劑。 含揮發油，有鎮靜、降壓解經痙及抗炎作用。</a:t>
            </a:r>
            <a:endParaRPr lang="zh-TW" altLang="en-US" sz="36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8883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299663" y="54581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4400" dirty="0">
              <a:solidFill>
                <a:schemeClr val="accent2"/>
              </a:solidFill>
              <a:latin typeface="Calibri" panose="020F0502020204030204"/>
              <a:ea typeface="新細明體" panose="02020500000000000000" pitchFamily="18" charset="-12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芳香萬壽菊</a:t>
            </a:r>
            <a:r>
              <a:rPr lang="zh-TW" altLang="en-US" sz="4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枝葉除了可以沖茶飲，</a:t>
            </a:r>
            <a:endParaRPr lang="en-US" altLang="zh-TW" sz="44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嫩葉還可以煎蛋，  </a:t>
            </a:r>
            <a:endParaRPr lang="en-US" altLang="zh-TW" sz="44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400" dirty="0">
                <a:solidFill>
                  <a:srgbClr val="000000"/>
                </a:solidFill>
                <a:latin typeface="Open Sans" panose="020B0606030504020204" pitchFamily="34" charset="0"/>
              </a:rPr>
              <a:t>  </a:t>
            </a:r>
            <a:r>
              <a:rPr lang="zh-TW" altLang="en-US" sz="4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最特別的是還有防蚊作用</a:t>
            </a:r>
            <a:r>
              <a:rPr lang="zh-TW" altLang="en-US" sz="6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。</a:t>
            </a:r>
            <a:endParaRPr kumimoji="0" lang="zh-TW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1440AF7-3534-2B67-4A59-0FEAD5DD3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71" y="830550"/>
            <a:ext cx="3765175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67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43509" y="54581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6600" dirty="0">
              <a:solidFill>
                <a:srgbClr val="00206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B926CA7-59DF-44E6-85EE-53473C4E9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129" y="1122363"/>
            <a:ext cx="9883035" cy="485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0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94880" y="526551"/>
            <a:ext cx="10368337" cy="58048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草木花卉百千奇，山川溪谷各安棲顏色各異、形態不一；</a:t>
            </a:r>
            <a:endParaRPr kumimoji="1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785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43509" y="54581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按摩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急性拉傷不按</a:t>
            </a:r>
            <a:endParaRPr lang="en-US" altLang="zh-TW" sz="60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頸椎 不可按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不可太用力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996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43509" y="54581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按摩</a:t>
            </a:r>
            <a:endParaRPr lang="en-US" altLang="zh-TW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一比壓壓</a:t>
            </a:r>
            <a:endParaRPr lang="en-US" altLang="zh-TW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一比捏捏</a:t>
            </a:r>
            <a:endParaRPr lang="en-US" altLang="zh-TW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一比拍拍</a:t>
            </a:r>
            <a:endParaRPr lang="en-US" altLang="zh-TW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一比捶捶</a:t>
            </a:r>
            <a:endParaRPr lang="en-US" altLang="zh-TW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8134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67BF23-3CA5-49F7-8213-94DE29383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6AE6A6-9956-4D4A-86F7-8E83668F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30E09B5-A4DC-4825-B61C-13E0303EE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B4ED4A-4ECB-4F5F-A901-A28B7D1134F0}"/>
              </a:ext>
            </a:extLst>
          </p:cNvPr>
          <p:cNvSpPr/>
          <p:nvPr/>
        </p:nvSpPr>
        <p:spPr>
          <a:xfrm>
            <a:off x="943509" y="545814"/>
            <a:ext cx="10368337" cy="5766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5400" b="1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不要以為自己很渺小，其實每  </a:t>
            </a:r>
            <a:endParaRPr lang="en-US" altLang="zh-TW" sz="5400" b="1" dirty="0">
              <a:solidFill>
                <a:schemeClr val="accent6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b="1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個人都可以貢獻他的力量，您可 </a:t>
            </a:r>
            <a:endParaRPr lang="en-US" altLang="zh-TW" sz="5400" b="1" dirty="0">
              <a:solidFill>
                <a:schemeClr val="accent6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b="1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以依照您的根性，總有可以去幫</a:t>
            </a:r>
            <a:endParaRPr lang="en-US" altLang="zh-TW" sz="5400" b="1" dirty="0">
              <a:solidFill>
                <a:schemeClr val="accent6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b="1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助眾生的地方，成為人間菩薩。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16C6D88-A477-478A-8F47-915A08BB2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87" y="1950193"/>
            <a:ext cx="609653" cy="5974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6F389C4-259A-45DB-943F-1BDBD043A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0269" y="4429919"/>
            <a:ext cx="609653" cy="59746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DAD4373-FB8C-458B-9B40-3462617D11FA}"/>
              </a:ext>
            </a:extLst>
          </p:cNvPr>
          <p:cNvSpPr txBox="1"/>
          <p:nvPr/>
        </p:nvSpPr>
        <p:spPr>
          <a:xfrm>
            <a:off x="1215025" y="584537"/>
            <a:ext cx="19351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b="1" dirty="0">
                <a:solidFill>
                  <a:srgbClr val="FF0000"/>
                </a:solidFill>
              </a:rPr>
              <a:t>結語</a:t>
            </a:r>
            <a:r>
              <a:rPr lang="en-US" altLang="zh-TW" sz="6000" b="1" dirty="0">
                <a:solidFill>
                  <a:srgbClr val="FF0000"/>
                </a:solidFill>
              </a:rPr>
              <a:t>:</a:t>
            </a:r>
            <a:endParaRPr lang="zh-TW" alt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415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916</Words>
  <Application>Microsoft Office PowerPoint</Application>
  <PresentationFormat>寬螢幕</PresentationFormat>
  <Paragraphs>68</Paragraphs>
  <Slides>12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Google Sans</vt:lpstr>
      <vt:lpstr>Noto Sans TC</vt:lpstr>
      <vt:lpstr>標楷體</vt:lpstr>
      <vt:lpstr>Arial</vt:lpstr>
      <vt:lpstr>Calibri</vt:lpstr>
      <vt:lpstr>Calibri Light</vt:lpstr>
      <vt:lpstr>Open Sans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Ming</dc:creator>
  <cp:lastModifiedBy>User</cp:lastModifiedBy>
  <cp:revision>27</cp:revision>
  <dcterms:created xsi:type="dcterms:W3CDTF">2022-05-06T02:48:45Z</dcterms:created>
  <dcterms:modified xsi:type="dcterms:W3CDTF">2026-08-31T13:36:07Z</dcterms:modified>
</cp:coreProperties>
</file>